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689" r:id="rId2"/>
    <p:sldId id="691" r:id="rId3"/>
    <p:sldId id="725" r:id="rId4"/>
    <p:sldId id="692" r:id="rId5"/>
    <p:sldId id="693" r:id="rId6"/>
    <p:sldId id="694" r:id="rId7"/>
    <p:sldId id="761" r:id="rId8"/>
    <p:sldId id="775" r:id="rId9"/>
    <p:sldId id="695" r:id="rId10"/>
    <p:sldId id="766" r:id="rId11"/>
    <p:sldId id="696" r:id="rId12"/>
    <p:sldId id="697" r:id="rId13"/>
    <p:sldId id="698" r:id="rId14"/>
    <p:sldId id="699" r:id="rId15"/>
    <p:sldId id="700" r:id="rId16"/>
    <p:sldId id="701" r:id="rId17"/>
    <p:sldId id="702" r:id="rId18"/>
    <p:sldId id="703" r:id="rId19"/>
    <p:sldId id="704" r:id="rId20"/>
    <p:sldId id="706" r:id="rId21"/>
    <p:sldId id="707" r:id="rId22"/>
    <p:sldId id="708" r:id="rId23"/>
    <p:sldId id="764" r:id="rId24"/>
    <p:sldId id="709" r:id="rId25"/>
    <p:sldId id="769" r:id="rId26"/>
    <p:sldId id="770" r:id="rId27"/>
    <p:sldId id="771" r:id="rId28"/>
    <p:sldId id="772" r:id="rId29"/>
    <p:sldId id="773" r:id="rId30"/>
    <p:sldId id="774" r:id="rId31"/>
    <p:sldId id="767" r:id="rId32"/>
    <p:sldId id="768" r:id="rId33"/>
  </p:sldIdLst>
  <p:sldSz cx="9144000" cy="6858000" type="screen4x3"/>
  <p:notesSz cx="7099300" cy="10234613"/>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66"/>
    <a:srgbClr val="006000"/>
    <a:srgbClr val="8E4700"/>
    <a:srgbClr val="AC5600"/>
    <a:srgbClr val="FF9933"/>
    <a:srgbClr val="FFFF00"/>
    <a:srgbClr val="33CCFF"/>
    <a:srgbClr val="CD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6130" autoAdjust="0"/>
    <p:restoredTop sz="99647" autoAdjust="0"/>
  </p:normalViewPr>
  <p:slideViewPr>
    <p:cSldViewPr>
      <p:cViewPr>
        <p:scale>
          <a:sx n="70" d="100"/>
          <a:sy n="70" d="100"/>
        </p:scale>
        <p:origin x="-1764" y="-1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70"/>
    </p:cViewPr>
  </p:sorterViewPr>
  <p:notesViewPr>
    <p:cSldViewPr>
      <p:cViewPr varScale="1">
        <p:scale>
          <a:sx n="83" d="100"/>
          <a:sy n="83" d="100"/>
        </p:scale>
        <p:origin x="-2232"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76902" cy="511731"/>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260">
              <a:defRPr sz="1300">
                <a:latin typeface="Times New Roman" pitchFamily="18" charset="0"/>
              </a:defRPr>
            </a:lvl1pPr>
          </a:lstStyle>
          <a:p>
            <a:pPr>
              <a:defRPr/>
            </a:pPr>
            <a:endParaRPr lang="en-US"/>
          </a:p>
        </p:txBody>
      </p:sp>
      <p:sp>
        <p:nvSpPr>
          <p:cNvPr id="163843" name="Rectangle 3"/>
          <p:cNvSpPr>
            <a:spLocks noGrp="1" noChangeArrowheads="1"/>
          </p:cNvSpPr>
          <p:nvPr>
            <p:ph type="dt" sz="quarter" idx="1"/>
          </p:nvPr>
        </p:nvSpPr>
        <p:spPr bwMode="auto">
          <a:xfrm>
            <a:off x="4020786" y="0"/>
            <a:ext cx="3076902" cy="511731"/>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260">
              <a:defRPr sz="1300">
                <a:latin typeface="Times New Roman" pitchFamily="18" charset="0"/>
              </a:defRPr>
            </a:lvl1pPr>
          </a:lstStyle>
          <a:p>
            <a:pPr>
              <a:defRPr/>
            </a:pPr>
            <a:fld id="{2E5A7AA4-6378-4D93-8DAE-4CE8C91CD0B9}" type="datetime1">
              <a:rPr lang="en-US"/>
              <a:pPr>
                <a:defRPr/>
              </a:pPr>
              <a:t>5/15/2013</a:t>
            </a:fld>
            <a:endParaRPr lang="en-US"/>
          </a:p>
        </p:txBody>
      </p:sp>
      <p:sp>
        <p:nvSpPr>
          <p:cNvPr id="163844" name="Rectangle 4"/>
          <p:cNvSpPr>
            <a:spLocks noGrp="1" noChangeArrowheads="1"/>
          </p:cNvSpPr>
          <p:nvPr>
            <p:ph type="ftr" sz="quarter" idx="2"/>
          </p:nvPr>
        </p:nvSpPr>
        <p:spPr bwMode="auto">
          <a:xfrm>
            <a:off x="0" y="9721130"/>
            <a:ext cx="3076902" cy="511731"/>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260">
              <a:defRPr sz="1300">
                <a:latin typeface="Times New Roman" pitchFamily="18" charset="0"/>
              </a:defRPr>
            </a:lvl1pPr>
          </a:lstStyle>
          <a:p>
            <a:pPr>
              <a:defRPr/>
            </a:pPr>
            <a:endParaRPr lang="en-US"/>
          </a:p>
        </p:txBody>
      </p:sp>
      <p:sp>
        <p:nvSpPr>
          <p:cNvPr id="163845" name="Rectangle 5"/>
          <p:cNvSpPr>
            <a:spLocks noGrp="1" noChangeArrowheads="1"/>
          </p:cNvSpPr>
          <p:nvPr>
            <p:ph type="sldNum" sz="quarter" idx="3"/>
          </p:nvPr>
        </p:nvSpPr>
        <p:spPr bwMode="auto">
          <a:xfrm>
            <a:off x="4020786" y="9721130"/>
            <a:ext cx="3076902" cy="511731"/>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260">
              <a:defRPr sz="1300">
                <a:latin typeface="Times New Roman" pitchFamily="18" charset="0"/>
              </a:defRPr>
            </a:lvl1pPr>
          </a:lstStyle>
          <a:p>
            <a:pPr>
              <a:defRPr/>
            </a:pPr>
            <a:fld id="{5F178CB0-939F-459C-B212-6BAC8CA53F48}" type="slidenum">
              <a:rPr lang="en-US"/>
              <a:pPr>
                <a:defRPr/>
              </a:pPr>
              <a:t>‹#›</a:t>
            </a:fld>
            <a:endParaRPr lang="en-US"/>
          </a:p>
        </p:txBody>
      </p:sp>
    </p:spTree>
    <p:extLst>
      <p:ext uri="{BB962C8B-B14F-4D97-AF65-F5344CB8AC3E}">
        <p14:creationId xmlns:p14="http://schemas.microsoft.com/office/powerpoint/2010/main" val="684628784"/>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902" cy="511731"/>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260">
              <a:defRPr sz="1300">
                <a:latin typeface="Comic Sans MS" pitchFamily="66" charset="0"/>
              </a:defRPr>
            </a:lvl1pPr>
          </a:lstStyle>
          <a:p>
            <a:pPr>
              <a:defRPr/>
            </a:pPr>
            <a:endParaRPr lang="en-US"/>
          </a:p>
        </p:txBody>
      </p:sp>
      <p:sp>
        <p:nvSpPr>
          <p:cNvPr id="7171" name="Rectangle 3"/>
          <p:cNvSpPr>
            <a:spLocks noGrp="1" noChangeArrowheads="1"/>
          </p:cNvSpPr>
          <p:nvPr>
            <p:ph type="dt" idx="1"/>
          </p:nvPr>
        </p:nvSpPr>
        <p:spPr bwMode="auto">
          <a:xfrm>
            <a:off x="4022399" y="0"/>
            <a:ext cx="3076901" cy="511731"/>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260">
              <a:defRPr sz="1300">
                <a:latin typeface="Comic Sans MS" pitchFamily="66" charset="0"/>
              </a:defRPr>
            </a:lvl1pPr>
          </a:lstStyle>
          <a:p>
            <a:pPr>
              <a:defRPr/>
            </a:pPr>
            <a:fld id="{3E2D45B4-3BFE-4FA5-9F8D-19256D6311A1}" type="datetime1">
              <a:rPr lang="en-US"/>
              <a:pPr>
                <a:defRPr/>
              </a:pPr>
              <a:t>5/15/2013</a:t>
            </a:fld>
            <a:endParaRPr lang="en-US"/>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47112" y="4861441"/>
            <a:ext cx="5205078" cy="460557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4635"/>
            <a:ext cx="3076902" cy="50997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260">
              <a:defRPr sz="1300">
                <a:latin typeface="Comic Sans MS" pitchFamily="66" charset="0"/>
              </a:defRPr>
            </a:lvl1pPr>
          </a:lstStyle>
          <a:p>
            <a:pPr>
              <a:defRPr/>
            </a:pPr>
            <a:endParaRPr lang="en-US"/>
          </a:p>
        </p:txBody>
      </p:sp>
      <p:sp>
        <p:nvSpPr>
          <p:cNvPr id="7175" name="Rectangle 7"/>
          <p:cNvSpPr>
            <a:spLocks noGrp="1" noChangeArrowheads="1"/>
          </p:cNvSpPr>
          <p:nvPr>
            <p:ph type="sldNum" sz="quarter" idx="5"/>
          </p:nvPr>
        </p:nvSpPr>
        <p:spPr bwMode="auto">
          <a:xfrm>
            <a:off x="4022399" y="9724635"/>
            <a:ext cx="3076901" cy="509978"/>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260">
              <a:defRPr sz="1300">
                <a:latin typeface="Comic Sans MS" pitchFamily="66" charset="0"/>
              </a:defRPr>
            </a:lvl1pPr>
          </a:lstStyle>
          <a:p>
            <a:pPr>
              <a:defRPr/>
            </a:pPr>
            <a:fld id="{03ADBCDA-9F77-4DEA-9FBB-CA4856C8D2E5}" type="slidenum">
              <a:rPr lang="en-US"/>
              <a:pPr>
                <a:defRPr/>
              </a:pPr>
              <a:t>‹#›</a:t>
            </a:fld>
            <a:endParaRPr lang="en-US"/>
          </a:p>
        </p:txBody>
      </p:sp>
    </p:spTree>
    <p:extLst>
      <p:ext uri="{BB962C8B-B14F-4D97-AF65-F5344CB8AC3E}">
        <p14:creationId xmlns:p14="http://schemas.microsoft.com/office/powerpoint/2010/main" val="2487066287"/>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Footer Placeholder 5"/>
          <p:cNvSpPr>
            <a:spLocks noGrp="1"/>
          </p:cNvSpPr>
          <p:nvPr>
            <p:ph type="ftr" sz="quarter" idx="10"/>
          </p:nvPr>
        </p:nvSpPr>
        <p:spPr/>
        <p:txBody>
          <a:bodyPr/>
          <a:lstStyle/>
          <a:p>
            <a:pPr>
              <a:defRPr/>
            </a:pPr>
            <a:endParaRPr lang="en-US"/>
          </a:p>
        </p:txBody>
      </p:sp>
      <p:sp>
        <p:nvSpPr>
          <p:cNvPr id="7" name="Header Placeholder 6"/>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20154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DDCB"/>
        </a:solidFill>
        <a:effectLst/>
      </p:bgPr>
    </p:bg>
    <p:spTree>
      <p:nvGrpSpPr>
        <p:cNvPr id="1" name=""/>
        <p:cNvGrpSpPr/>
        <p:nvPr/>
      </p:nvGrpSpPr>
      <p:grpSpPr>
        <a:xfrm>
          <a:off x="0" y="0"/>
          <a:ext cx="0" cy="0"/>
          <a:chOff x="0" y="0"/>
          <a:chExt cx="0" cy="0"/>
        </a:xfrm>
      </p:grpSpPr>
      <p:grpSp>
        <p:nvGrpSpPr>
          <p:cNvPr id="24578" name="Group 7"/>
          <p:cNvGrpSpPr>
            <a:grpSpLocks/>
          </p:cNvGrpSpPr>
          <p:nvPr/>
        </p:nvGrpSpPr>
        <p:grpSpPr bwMode="auto">
          <a:xfrm>
            <a:off x="7605713" y="5486400"/>
            <a:ext cx="1614487" cy="1352550"/>
            <a:chOff x="1510" y="672"/>
            <a:chExt cx="1197" cy="970"/>
          </a:xfrm>
        </p:grpSpPr>
        <p:sp>
          <p:nvSpPr>
            <p:cNvPr id="289800" name="Rectangle 8"/>
            <p:cNvSpPr>
              <a:spLocks noChangeArrowheads="1"/>
            </p:cNvSpPr>
            <p:nvPr/>
          </p:nvSpPr>
          <p:spPr bwMode="auto">
            <a:xfrm>
              <a:off x="1632" y="672"/>
              <a:ext cx="912" cy="912"/>
            </a:xfrm>
            <a:prstGeom prst="rect">
              <a:avLst/>
            </a:prstGeom>
            <a:noFill/>
            <a:ln w="9525">
              <a:noFill/>
              <a:miter lim="800000"/>
              <a:headEnd/>
              <a:tailEnd/>
            </a:ln>
            <a:effectLst/>
          </p:spPr>
          <p:txBody>
            <a:bodyPr wrap="none" anchor="ctr"/>
            <a:lstStyle/>
            <a:p>
              <a:pPr algn="ctr">
                <a:defRPr/>
              </a:pPr>
              <a:endParaRPr lang="en-US" sz="2400">
                <a:solidFill>
                  <a:schemeClr val="accent2"/>
                </a:solidFill>
                <a:latin typeface="Times New Roman" pitchFamily="18" charset="0"/>
              </a:endParaRPr>
            </a:p>
          </p:txBody>
        </p:sp>
        <p:pic>
          <p:nvPicPr>
            <p:cNvPr id="24580" name="Picture 9" descr="Brown_Shld"/>
            <p:cNvPicPr>
              <a:picLocks noChangeAspect="1" noChangeArrowheads="1"/>
            </p:cNvPicPr>
            <p:nvPr/>
          </p:nvPicPr>
          <p:blipFill>
            <a:blip r:embed="rId14" cstate="print"/>
            <a:srcRect/>
            <a:stretch>
              <a:fillRect/>
            </a:stretch>
          </p:blipFill>
          <p:spPr bwMode="auto">
            <a:xfrm>
              <a:off x="1922" y="731"/>
              <a:ext cx="379" cy="565"/>
            </a:xfrm>
            <a:prstGeom prst="rect">
              <a:avLst/>
            </a:prstGeom>
            <a:noFill/>
            <a:ln w="9525">
              <a:noFill/>
              <a:miter lim="800000"/>
              <a:headEnd/>
              <a:tailEnd/>
            </a:ln>
          </p:spPr>
        </p:pic>
        <p:sp>
          <p:nvSpPr>
            <p:cNvPr id="289802" name="Text Box 10"/>
            <p:cNvSpPr txBox="1">
              <a:spLocks noChangeArrowheads="1"/>
            </p:cNvSpPr>
            <p:nvPr/>
          </p:nvSpPr>
          <p:spPr bwMode="auto">
            <a:xfrm>
              <a:off x="1510" y="1300"/>
              <a:ext cx="1197" cy="342"/>
            </a:xfrm>
            <a:prstGeom prst="rect">
              <a:avLst/>
            </a:prstGeom>
            <a:noFill/>
            <a:ln w="9525">
              <a:noFill/>
              <a:miter lim="800000"/>
              <a:headEnd/>
              <a:tailEnd/>
            </a:ln>
            <a:effectLst/>
          </p:spPr>
          <p:txBody>
            <a:bodyPr wrap="none">
              <a:spAutoFit/>
            </a:bodyPr>
            <a:lstStyle/>
            <a:p>
              <a:pPr algn="ctr">
                <a:lnSpc>
                  <a:spcPct val="90000"/>
                </a:lnSpc>
                <a:defRPr/>
              </a:pPr>
              <a:r>
                <a:rPr lang="en-US" sz="1400" b="1">
                  <a:solidFill>
                    <a:srgbClr val="663300"/>
                  </a:solidFill>
                  <a:latin typeface="Times New Roman" pitchFamily="18" charset="0"/>
                </a:rPr>
                <a:t>BROWN</a:t>
              </a:r>
            </a:p>
            <a:p>
              <a:pPr algn="ctr">
                <a:lnSpc>
                  <a:spcPct val="90000"/>
                </a:lnSpc>
                <a:defRPr/>
              </a:pPr>
              <a:r>
                <a:rPr lang="en-US" sz="1400" b="1">
                  <a:solidFill>
                    <a:srgbClr val="663300"/>
                  </a:solidFill>
                  <a:latin typeface="Times New Roman" pitchFamily="18" charset="0"/>
                </a:rPr>
                <a:t>Women &amp; Infants’</a:t>
              </a: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vaikas.lt/images/foto/placenta.jpg"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iologylessons.sdsu.edu/classes/lab6/Cholesterol.gi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nabolic_steroid"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7805738" y="5513388"/>
            <a:ext cx="1228725" cy="1271587"/>
          </a:xfrm>
          <a:prstGeom prst="rect">
            <a:avLst/>
          </a:prstGeom>
          <a:noFill/>
          <a:ln w="9525">
            <a:noFill/>
            <a:miter lim="800000"/>
            <a:headEnd/>
            <a:tailEnd/>
          </a:ln>
        </p:spPr>
        <p:txBody>
          <a:bodyPr wrap="none" anchor="ctr"/>
          <a:lstStyle/>
          <a:p>
            <a:pPr algn="ctr"/>
            <a:endParaRPr lang="en-US" sz="1800">
              <a:solidFill>
                <a:schemeClr val="tx2"/>
              </a:solidFill>
              <a:cs typeface="Arial" charset="0"/>
            </a:endParaRPr>
          </a:p>
        </p:txBody>
      </p:sp>
      <p:sp useBgFill="1">
        <p:nvSpPr>
          <p:cNvPr id="16388" name="Rectangle 6"/>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grpSp>
        <p:nvGrpSpPr>
          <p:cNvPr id="16389" name="Group 13"/>
          <p:cNvGrpSpPr>
            <a:grpSpLocks/>
          </p:cNvGrpSpPr>
          <p:nvPr/>
        </p:nvGrpSpPr>
        <p:grpSpPr bwMode="auto">
          <a:xfrm>
            <a:off x="1588" y="5446713"/>
            <a:ext cx="9032875" cy="1400175"/>
            <a:chOff x="1" y="3431"/>
            <a:chExt cx="5690" cy="882"/>
          </a:xfrm>
        </p:grpSpPr>
        <p:sp>
          <p:nvSpPr>
            <p:cNvPr id="16390" name="Rectangle 7"/>
            <p:cNvSpPr>
              <a:spLocks noChangeArrowheads="1"/>
            </p:cNvSpPr>
            <p:nvPr/>
          </p:nvSpPr>
          <p:spPr bwMode="auto">
            <a:xfrm>
              <a:off x="4917" y="3473"/>
              <a:ext cx="774" cy="801"/>
            </a:xfrm>
            <a:prstGeom prst="rect">
              <a:avLst/>
            </a:prstGeom>
            <a:noFill/>
            <a:ln w="9525">
              <a:noFill/>
              <a:miter lim="800000"/>
              <a:headEnd/>
              <a:tailEnd/>
            </a:ln>
          </p:spPr>
          <p:txBody>
            <a:bodyPr wrap="none" anchor="ctr"/>
            <a:lstStyle/>
            <a:p>
              <a:pPr algn="ctr"/>
              <a:endParaRPr lang="en-US" sz="1800">
                <a:solidFill>
                  <a:schemeClr val="tx2"/>
                </a:solidFill>
                <a:cs typeface="Arial" charset="0"/>
              </a:endParaRPr>
            </a:p>
          </p:txBody>
        </p:sp>
        <p:pic>
          <p:nvPicPr>
            <p:cNvPr id="16391" name="Picture 8" descr="Brown_Shld"/>
            <p:cNvPicPr>
              <a:picLocks noChangeAspect="1" noChangeArrowheads="1"/>
            </p:cNvPicPr>
            <p:nvPr/>
          </p:nvPicPr>
          <p:blipFill>
            <a:blip r:embed="rId3" cstate="print"/>
            <a:srcRect/>
            <a:stretch>
              <a:fillRect/>
            </a:stretch>
          </p:blipFill>
          <p:spPr bwMode="auto">
            <a:xfrm>
              <a:off x="5157" y="3431"/>
              <a:ext cx="432" cy="666"/>
            </a:xfrm>
            <a:prstGeom prst="rect">
              <a:avLst/>
            </a:prstGeom>
            <a:noFill/>
            <a:ln w="9525">
              <a:noFill/>
              <a:miter lim="800000"/>
              <a:headEnd/>
              <a:tailEnd/>
            </a:ln>
          </p:spPr>
        </p:pic>
        <p:sp>
          <p:nvSpPr>
            <p:cNvPr id="16392" name="Text Box 6"/>
            <p:cNvSpPr txBox="1">
              <a:spLocks noChangeArrowheads="1"/>
            </p:cNvSpPr>
            <p:nvPr/>
          </p:nvSpPr>
          <p:spPr bwMode="auto">
            <a:xfrm>
              <a:off x="5105" y="4119"/>
              <a:ext cx="556" cy="194"/>
            </a:xfrm>
            <a:prstGeom prst="rect">
              <a:avLst/>
            </a:prstGeom>
            <a:noFill/>
            <a:ln w="9525">
              <a:noFill/>
              <a:miter lim="800000"/>
              <a:headEnd/>
              <a:tailEnd/>
            </a:ln>
          </p:spPr>
          <p:txBody>
            <a:bodyPr wrap="none">
              <a:spAutoFit/>
            </a:bodyPr>
            <a:lstStyle/>
            <a:p>
              <a:pPr algn="ctr"/>
              <a:r>
                <a:rPr lang="en-US" sz="1400" b="1">
                  <a:solidFill>
                    <a:srgbClr val="663300"/>
                  </a:solidFill>
                  <a:latin typeface="Times New Roman" pitchFamily="18" charset="0"/>
                  <a:cs typeface="Arial" charset="0"/>
                </a:rPr>
                <a:t>BROWN</a:t>
              </a:r>
            </a:p>
          </p:txBody>
        </p:sp>
        <p:pic>
          <p:nvPicPr>
            <p:cNvPr id="16393" name="Picture 11"/>
            <p:cNvPicPr>
              <a:picLocks noChangeAspect="1" noChangeArrowheads="1"/>
            </p:cNvPicPr>
            <p:nvPr/>
          </p:nvPicPr>
          <p:blipFill>
            <a:blip r:embed="rId4" cstate="print"/>
            <a:srcRect l="7729" t="7915" r="79391" b="23022"/>
            <a:stretch>
              <a:fillRect/>
            </a:stretch>
          </p:blipFill>
          <p:spPr bwMode="auto">
            <a:xfrm>
              <a:off x="245" y="3497"/>
              <a:ext cx="500" cy="600"/>
            </a:xfrm>
            <a:prstGeom prst="rect">
              <a:avLst/>
            </a:prstGeom>
            <a:noFill/>
            <a:ln w="9525">
              <a:noFill/>
              <a:miter lim="800000"/>
              <a:headEnd/>
              <a:tailEnd/>
            </a:ln>
          </p:spPr>
        </p:pic>
        <p:sp>
          <p:nvSpPr>
            <p:cNvPr id="16394" name="Text Box 6"/>
            <p:cNvSpPr txBox="1">
              <a:spLocks noChangeArrowheads="1"/>
            </p:cNvSpPr>
            <p:nvPr/>
          </p:nvSpPr>
          <p:spPr bwMode="auto">
            <a:xfrm>
              <a:off x="1" y="4119"/>
              <a:ext cx="1017" cy="192"/>
            </a:xfrm>
            <a:prstGeom prst="rect">
              <a:avLst/>
            </a:prstGeom>
            <a:noFill/>
            <a:ln w="9525">
              <a:noFill/>
              <a:miter lim="800000"/>
              <a:headEnd/>
              <a:tailEnd/>
            </a:ln>
          </p:spPr>
          <p:txBody>
            <a:bodyPr wrap="none">
              <a:spAutoFit/>
            </a:bodyPr>
            <a:lstStyle/>
            <a:p>
              <a:pPr algn="ctr"/>
              <a:r>
                <a:rPr lang="en-US" sz="1400" b="1">
                  <a:solidFill>
                    <a:srgbClr val="663300"/>
                  </a:solidFill>
                  <a:latin typeface="Times New Roman" pitchFamily="18" charset="0"/>
                  <a:cs typeface="Arial" charset="0"/>
                </a:rPr>
                <a:t>Women &amp; Infants’</a:t>
              </a:r>
              <a:endParaRPr lang="en-US" sz="1800">
                <a:solidFill>
                  <a:srgbClr val="663300"/>
                </a:solidFill>
                <a:cs typeface="Arial" charset="0"/>
              </a:endParaRPr>
            </a:p>
          </p:txBody>
        </p:sp>
      </p:grpSp>
      <p:sp>
        <p:nvSpPr>
          <p:cNvPr id="12" name="Rectangle 19"/>
          <p:cNvSpPr>
            <a:spLocks noChangeArrowheads="1"/>
          </p:cNvSpPr>
          <p:nvPr/>
        </p:nvSpPr>
        <p:spPr bwMode="auto">
          <a:xfrm>
            <a:off x="802918" y="1770995"/>
            <a:ext cx="7506414" cy="4401205"/>
          </a:xfrm>
          <a:prstGeom prst="rect">
            <a:avLst/>
          </a:prstGeom>
          <a:noFill/>
          <a:ln w="12700">
            <a:noFill/>
            <a:miter lim="800000"/>
            <a:headEnd/>
            <a:tailEnd/>
          </a:ln>
        </p:spPr>
        <p:txBody>
          <a:bodyPr wrap="none">
            <a:spAutoFit/>
          </a:bodyPr>
          <a:lstStyle/>
          <a:p>
            <a:pPr algn="ctr" eaLnBrk="0" hangingPunct="0"/>
            <a:endParaRPr lang="en-US" sz="3200" i="1" dirty="0" smtClean="0">
              <a:solidFill>
                <a:srgbClr val="003399"/>
              </a:solidFill>
            </a:endParaRPr>
          </a:p>
          <a:p>
            <a:pPr algn="ctr" eaLnBrk="0" hangingPunct="0"/>
            <a:endParaRPr lang="en-US" sz="3200" i="1" dirty="0">
              <a:solidFill>
                <a:srgbClr val="003399"/>
              </a:solidFill>
            </a:endParaRPr>
          </a:p>
          <a:p>
            <a:pPr algn="ctr" eaLnBrk="0" hangingPunct="0"/>
            <a:r>
              <a:rPr lang="en-US" sz="3200" dirty="0" smtClean="0"/>
              <a:t>Jack </a:t>
            </a:r>
            <a:r>
              <a:rPr lang="en-US" sz="3200" dirty="0" err="1" smtClean="0"/>
              <a:t>Canick</a:t>
            </a:r>
            <a:endParaRPr lang="en-US" sz="3200" dirty="0"/>
          </a:p>
          <a:p>
            <a:pPr algn="ctr" eaLnBrk="0" hangingPunct="0"/>
            <a:endParaRPr lang="en-US" sz="3200" i="1" dirty="0">
              <a:solidFill>
                <a:srgbClr val="003399"/>
              </a:solidFill>
            </a:endParaRPr>
          </a:p>
          <a:p>
            <a:pPr algn="ctr" eaLnBrk="0" hangingPunct="0"/>
            <a:endParaRPr lang="en-US" sz="3200" i="1" dirty="0">
              <a:solidFill>
                <a:srgbClr val="003399"/>
              </a:solidFill>
            </a:endParaRPr>
          </a:p>
          <a:p>
            <a:pPr algn="ctr" eaLnBrk="0" hangingPunct="0"/>
            <a:r>
              <a:rPr lang="en-US" sz="2400" dirty="0"/>
              <a:t>Intensive Course on Screening for Down’s Syndrome </a:t>
            </a:r>
          </a:p>
          <a:p>
            <a:pPr algn="ctr" eaLnBrk="0" hangingPunct="0"/>
            <a:r>
              <a:rPr lang="en-US" sz="2400" dirty="0" err="1"/>
              <a:t>Wolfson</a:t>
            </a:r>
            <a:r>
              <a:rPr lang="en-US" sz="2400" dirty="0"/>
              <a:t> Institute of Preventive Medicine</a:t>
            </a:r>
          </a:p>
          <a:p>
            <a:pPr algn="ctr" eaLnBrk="0" hangingPunct="0"/>
            <a:r>
              <a:rPr lang="en-US" sz="2400" dirty="0"/>
              <a:t>London</a:t>
            </a:r>
          </a:p>
          <a:p>
            <a:pPr algn="ctr" eaLnBrk="0" hangingPunct="0"/>
            <a:endParaRPr lang="en-US" sz="2400" dirty="0"/>
          </a:p>
          <a:p>
            <a:pPr algn="ctr" eaLnBrk="0" hangingPunct="0"/>
            <a:r>
              <a:rPr lang="en-US" sz="2400" dirty="0"/>
              <a:t>May </a:t>
            </a:r>
            <a:r>
              <a:rPr lang="en-US" sz="2400" dirty="0" smtClean="0"/>
              <a:t>2013</a:t>
            </a:r>
            <a:endParaRPr lang="en-US" sz="2400" dirty="0"/>
          </a:p>
        </p:txBody>
      </p:sp>
      <p:sp>
        <p:nvSpPr>
          <p:cNvPr id="13" name="Rectangle 12"/>
          <p:cNvSpPr/>
          <p:nvPr/>
        </p:nvSpPr>
        <p:spPr bwMode="auto">
          <a:xfrm>
            <a:off x="381000" y="1447800"/>
            <a:ext cx="838200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381000" y="990600"/>
            <a:ext cx="8291051" cy="830997"/>
          </a:xfrm>
          <a:prstGeom prst="rect">
            <a:avLst/>
          </a:prstGeom>
          <a:solidFill>
            <a:schemeClr val="bg1"/>
          </a:solidFill>
          <a:ln>
            <a:solidFill>
              <a:srgbClr val="002060"/>
            </a:solidFill>
          </a:ln>
        </p:spPr>
        <p:txBody>
          <a:bodyPr wrap="none" rtlCol="0">
            <a:spAutoFit/>
          </a:bodyPr>
          <a:lstStyle/>
          <a:p>
            <a:pPr algn="ctr"/>
            <a:endParaRPr lang="en-US" sz="800" i="1" dirty="0" smtClean="0">
              <a:solidFill>
                <a:srgbClr val="002142"/>
              </a:solidFill>
            </a:endParaRPr>
          </a:p>
          <a:p>
            <a:pPr algn="ctr"/>
            <a:r>
              <a:rPr lang="en-US" sz="3200" i="1" dirty="0" smtClean="0">
                <a:solidFill>
                  <a:srgbClr val="002142"/>
                </a:solidFill>
              </a:rPr>
              <a:t>Serum Marker Physiology and Measurement</a:t>
            </a:r>
            <a:endParaRPr lang="en-US" sz="800" i="1" dirty="0" smtClean="0">
              <a:solidFill>
                <a:srgbClr val="002142"/>
              </a:solidFill>
            </a:endParaRPr>
          </a:p>
          <a:p>
            <a:pPr algn="ctr"/>
            <a:r>
              <a:rPr lang="en-US" sz="800" i="1" dirty="0" smtClean="0">
                <a:solidFill>
                  <a:srgbClr val="002142"/>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Rectangle 6"/>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graphicFrame>
        <p:nvGraphicFramePr>
          <p:cNvPr id="3" name="Object 4"/>
          <p:cNvGraphicFramePr>
            <a:graphicFrameLocks noChangeAspect="1"/>
          </p:cNvGraphicFramePr>
          <p:nvPr/>
        </p:nvGraphicFramePr>
        <p:xfrm>
          <a:off x="5334000" y="653545"/>
          <a:ext cx="3581400" cy="4528055"/>
        </p:xfrm>
        <a:graphic>
          <a:graphicData uri="http://schemas.openxmlformats.org/presentationml/2006/ole">
            <mc:AlternateContent xmlns:mc="http://schemas.openxmlformats.org/markup-compatibility/2006">
              <mc:Choice xmlns:v="urn:schemas-microsoft-com:vml" Requires="v">
                <p:oleObj spid="_x0000_s47108" name="Image" r:id="rId3" imgW="2848362" imgH="1970286" progId="Photoshop.Image.6">
                  <p:embed/>
                </p:oleObj>
              </mc:Choice>
              <mc:Fallback>
                <p:oleObj name="Image" r:id="rId3" imgW="2848362" imgH="1970286" progId="Photoshop.Image.6">
                  <p:embed/>
                  <p:pic>
                    <p:nvPicPr>
                      <p:cNvPr id="0" name="Object 4"/>
                      <p:cNvPicPr>
                        <a:picLocks noChangeAspect="1" noChangeArrowheads="1"/>
                      </p:cNvPicPr>
                      <p:nvPr/>
                    </p:nvPicPr>
                    <p:blipFill>
                      <a:blip r:embed="rId4">
                        <a:lum bright="6000"/>
                        <a:extLst>
                          <a:ext uri="{28A0092B-C50C-407E-A947-70E740481C1C}">
                            <a14:useLocalDpi xmlns:a14="http://schemas.microsoft.com/office/drawing/2010/main" val="0"/>
                          </a:ext>
                        </a:extLst>
                      </a:blip>
                      <a:srcRect l="27164" t="24069" r="37787" b="11873"/>
                      <a:stretch>
                        <a:fillRect/>
                      </a:stretch>
                    </p:blipFill>
                    <p:spPr bwMode="auto">
                      <a:xfrm>
                        <a:off x="5334000" y="653545"/>
                        <a:ext cx="3581400" cy="452805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5"/>
          <p:cNvSpPr txBox="1">
            <a:spLocks noChangeArrowheads="1"/>
          </p:cNvSpPr>
          <p:nvPr/>
        </p:nvSpPr>
        <p:spPr bwMode="auto">
          <a:xfrm>
            <a:off x="5562600" y="5181600"/>
            <a:ext cx="3063875" cy="1555750"/>
          </a:xfrm>
          <a:prstGeom prst="rect">
            <a:avLst/>
          </a:prstGeom>
          <a:noFill/>
          <a:ln w="12700">
            <a:noFill/>
            <a:miter lim="800000"/>
            <a:headEnd/>
            <a:tailEnd/>
          </a:ln>
        </p:spPr>
        <p:txBody>
          <a:bodyPr>
            <a:spAutoFit/>
          </a:bodyPr>
          <a:lstStyle/>
          <a:p>
            <a:pPr eaLnBrk="0" hangingPunct="0"/>
            <a:r>
              <a:rPr lang="en-US" sz="2000" dirty="0"/>
              <a:t>AFP concentrations in the fluid compartments of pregnancy.</a:t>
            </a:r>
          </a:p>
          <a:p>
            <a:pPr eaLnBrk="0" hangingPunct="0"/>
            <a:r>
              <a:rPr lang="en-US" sz="1800" dirty="0" err="1"/>
              <a:t>Seppala</a:t>
            </a:r>
            <a:r>
              <a:rPr lang="en-US" sz="1800" dirty="0"/>
              <a:t> M. (1975) </a:t>
            </a:r>
            <a:r>
              <a:rPr lang="en-US" sz="1800" i="1" dirty="0"/>
              <a:t>Ann NY </a:t>
            </a:r>
            <a:r>
              <a:rPr lang="en-US" sz="1800" i="1" dirty="0" err="1"/>
              <a:t>Acad</a:t>
            </a:r>
            <a:r>
              <a:rPr lang="en-US" sz="1800" i="1" dirty="0"/>
              <a:t> </a:t>
            </a:r>
            <a:r>
              <a:rPr lang="en-US" sz="1800" i="1" dirty="0" err="1"/>
              <a:t>Sci</a:t>
            </a:r>
            <a:r>
              <a:rPr lang="en-US" sz="1800" dirty="0"/>
              <a:t> 259:59.</a:t>
            </a:r>
          </a:p>
        </p:txBody>
      </p:sp>
      <p:sp>
        <p:nvSpPr>
          <p:cNvPr id="5" name="TextBox 4"/>
          <p:cNvSpPr txBox="1"/>
          <p:nvPr/>
        </p:nvSpPr>
        <p:spPr>
          <a:xfrm>
            <a:off x="152401" y="304800"/>
            <a:ext cx="5257800" cy="1384995"/>
          </a:xfrm>
          <a:prstGeom prst="rect">
            <a:avLst/>
          </a:prstGeom>
          <a:noFill/>
        </p:spPr>
        <p:txBody>
          <a:bodyPr wrap="square" rtlCol="0">
            <a:spAutoFit/>
          </a:bodyPr>
          <a:lstStyle/>
          <a:p>
            <a:r>
              <a:rPr lang="en-US" sz="2800" b="1" i="1" dirty="0" smtClean="0">
                <a:solidFill>
                  <a:srgbClr val="002060"/>
                </a:solidFill>
              </a:rPr>
              <a:t>Aside: </a:t>
            </a:r>
            <a:r>
              <a:rPr lang="en-US" sz="2800" i="1" dirty="0" smtClean="0">
                <a:solidFill>
                  <a:srgbClr val="002060"/>
                </a:solidFill>
              </a:rPr>
              <a:t>Why are maternal serum AFP levels elevated in open fetal defects?</a:t>
            </a:r>
          </a:p>
        </p:txBody>
      </p:sp>
      <p:sp>
        <p:nvSpPr>
          <p:cNvPr id="6" name="TextBox 5"/>
          <p:cNvSpPr txBox="1"/>
          <p:nvPr/>
        </p:nvSpPr>
        <p:spPr>
          <a:xfrm>
            <a:off x="152400" y="2044005"/>
            <a:ext cx="5257800" cy="3970318"/>
          </a:xfrm>
          <a:prstGeom prst="rect">
            <a:avLst/>
          </a:prstGeom>
          <a:noFill/>
        </p:spPr>
        <p:txBody>
          <a:bodyPr wrap="square" rtlCol="0">
            <a:spAutoFit/>
          </a:bodyPr>
          <a:lstStyle/>
          <a:p>
            <a:r>
              <a:rPr lang="en-US" sz="2800" dirty="0" smtClean="0"/>
              <a:t>Simple biological explanation:</a:t>
            </a:r>
          </a:p>
          <a:p>
            <a:endParaRPr lang="en-US" sz="2800" dirty="0" smtClean="0"/>
          </a:p>
          <a:p>
            <a:r>
              <a:rPr lang="en-US" sz="2800" dirty="0" smtClean="0"/>
              <a:t>A strong concentration gradient</a:t>
            </a:r>
          </a:p>
          <a:p>
            <a:endParaRPr lang="en-US" sz="2800" dirty="0" smtClean="0"/>
          </a:p>
          <a:p>
            <a:r>
              <a:rPr lang="en-US" sz="2800" dirty="0" smtClean="0"/>
              <a:t> Fetal circulation</a:t>
            </a:r>
          </a:p>
          <a:p>
            <a:endParaRPr lang="en-US" sz="2800" dirty="0" smtClean="0"/>
          </a:p>
          <a:p>
            <a:r>
              <a:rPr lang="en-US" sz="2800" dirty="0" smtClean="0"/>
              <a:t>   Amniotic fluid</a:t>
            </a:r>
          </a:p>
          <a:p>
            <a:endParaRPr lang="en-US" sz="2800" dirty="0" smtClean="0"/>
          </a:p>
          <a:p>
            <a:r>
              <a:rPr lang="en-US" sz="2800" dirty="0" smtClean="0"/>
              <a:t>Maternal serum</a:t>
            </a:r>
          </a:p>
        </p:txBody>
      </p:sp>
      <p:cxnSp>
        <p:nvCxnSpPr>
          <p:cNvPr id="8" name="Straight Arrow Connector 7"/>
          <p:cNvCxnSpPr/>
          <p:nvPr/>
        </p:nvCxnSpPr>
        <p:spPr bwMode="auto">
          <a:xfrm>
            <a:off x="1600200" y="4191000"/>
            <a:ext cx="0" cy="457200"/>
          </a:xfrm>
          <a:prstGeom prst="straightConnector1">
            <a:avLst/>
          </a:prstGeom>
          <a:noFill/>
          <a:ln w="28575" cap="flat" cmpd="sng" algn="ctr">
            <a:solidFill>
              <a:srgbClr val="003366"/>
            </a:solidFill>
            <a:prstDash val="solid"/>
            <a:round/>
            <a:headEnd type="none" w="med" len="med"/>
            <a:tailEnd type="arrow"/>
          </a:ln>
          <a:effectLst/>
        </p:spPr>
      </p:cxnSp>
      <p:cxnSp>
        <p:nvCxnSpPr>
          <p:cNvPr id="9" name="Straight Arrow Connector 8"/>
          <p:cNvCxnSpPr/>
          <p:nvPr/>
        </p:nvCxnSpPr>
        <p:spPr bwMode="auto">
          <a:xfrm>
            <a:off x="1600200" y="5105400"/>
            <a:ext cx="0" cy="457200"/>
          </a:xfrm>
          <a:prstGeom prst="straightConnector1">
            <a:avLst/>
          </a:prstGeom>
          <a:noFill/>
          <a:ln w="28575" cap="flat" cmpd="sng" algn="ctr">
            <a:solidFill>
              <a:srgbClr val="003366"/>
            </a:solidFill>
            <a:prstDash val="solid"/>
            <a:round/>
            <a:headEnd type="none" w="med" len="med"/>
            <a:tailEnd type="arrow"/>
          </a:ln>
          <a:effectLst/>
        </p:spPr>
      </p:cxnSp>
      <p:sp>
        <p:nvSpPr>
          <p:cNvPr id="13" name="TextBox 12"/>
          <p:cNvSpPr txBox="1"/>
          <p:nvPr/>
        </p:nvSpPr>
        <p:spPr>
          <a:xfrm>
            <a:off x="3472763" y="4343400"/>
            <a:ext cx="1300356" cy="1077218"/>
          </a:xfrm>
          <a:prstGeom prst="rect">
            <a:avLst/>
          </a:prstGeom>
          <a:noFill/>
        </p:spPr>
        <p:txBody>
          <a:bodyPr wrap="none" rtlCol="0">
            <a:spAutoFit/>
          </a:bodyPr>
          <a:lstStyle/>
          <a:p>
            <a:r>
              <a:rPr lang="en-US" sz="3200" i="1" dirty="0" smtClean="0">
                <a:solidFill>
                  <a:srgbClr val="FF0000"/>
                </a:solidFill>
              </a:rPr>
              <a:t> open</a:t>
            </a:r>
          </a:p>
          <a:p>
            <a:r>
              <a:rPr lang="en-US" sz="3200" i="1" dirty="0" smtClean="0">
                <a:solidFill>
                  <a:srgbClr val="FF0000"/>
                </a:solidFill>
              </a:rPr>
              <a:t>defect</a:t>
            </a:r>
            <a:endParaRPr lang="en-US" sz="3200" i="1" dirty="0">
              <a:solidFill>
                <a:srgbClr val="FF0000"/>
              </a:solidFill>
            </a:endParaRPr>
          </a:p>
        </p:txBody>
      </p:sp>
      <p:cxnSp>
        <p:nvCxnSpPr>
          <p:cNvPr id="15" name="Straight Arrow Connector 14"/>
          <p:cNvCxnSpPr/>
          <p:nvPr/>
        </p:nvCxnSpPr>
        <p:spPr bwMode="auto">
          <a:xfrm flipH="1">
            <a:off x="2895600" y="4876800"/>
            <a:ext cx="609600" cy="0"/>
          </a:xfrm>
          <a:prstGeom prst="straightConnector1">
            <a:avLst/>
          </a:prstGeom>
          <a:noFill/>
          <a:ln w="57150" cap="flat" cmpd="sng" algn="ctr">
            <a:solidFill>
              <a:srgbClr val="FF0000"/>
            </a:solidFill>
            <a:prstDash val="solid"/>
            <a:round/>
            <a:headEnd type="none" w="med" len="med"/>
            <a:tailEnd type="arrow"/>
          </a:ln>
          <a:effectLst/>
        </p:spPr>
      </p:cxnSp>
      <p:cxnSp>
        <p:nvCxnSpPr>
          <p:cNvPr id="18" name="Elbow Connector 17"/>
          <p:cNvCxnSpPr>
            <a:stCxn id="13" idx="0"/>
          </p:cNvCxnSpPr>
          <p:nvPr/>
        </p:nvCxnSpPr>
        <p:spPr bwMode="auto">
          <a:xfrm rot="16200000" flipH="1" flipV="1">
            <a:off x="3699771" y="4529829"/>
            <a:ext cx="609600" cy="236741"/>
          </a:xfrm>
          <a:prstGeom prst="bentConnector3">
            <a:avLst>
              <a:gd name="adj1" fmla="val -37500"/>
            </a:avLst>
          </a:prstGeom>
          <a:noFill/>
          <a:ln w="9525" cap="flat" cmpd="sng" algn="ctr">
            <a:noFill/>
            <a:prstDash val="solid"/>
            <a:round/>
            <a:headEnd type="none" w="med" len="med"/>
            <a:tailEnd type="arrow"/>
          </a:ln>
          <a:effectLst/>
        </p:spPr>
      </p:cxnSp>
      <p:grpSp>
        <p:nvGrpSpPr>
          <p:cNvPr id="44" name="Group 43"/>
          <p:cNvGrpSpPr/>
          <p:nvPr/>
        </p:nvGrpSpPr>
        <p:grpSpPr>
          <a:xfrm>
            <a:off x="2971800" y="4038600"/>
            <a:ext cx="1143000" cy="457200"/>
            <a:chOff x="2971800" y="6324600"/>
            <a:chExt cx="914400" cy="533400"/>
          </a:xfrm>
        </p:grpSpPr>
        <p:cxnSp>
          <p:nvCxnSpPr>
            <p:cNvPr id="38" name="Straight Connector 37"/>
            <p:cNvCxnSpPr/>
            <p:nvPr/>
          </p:nvCxnSpPr>
          <p:spPr bwMode="auto">
            <a:xfrm>
              <a:off x="2971800" y="6324600"/>
              <a:ext cx="914400" cy="0"/>
            </a:xfrm>
            <a:prstGeom prst="line">
              <a:avLst/>
            </a:prstGeom>
            <a:noFill/>
            <a:ln w="57150" cap="flat" cmpd="sng" algn="ctr">
              <a:solidFill>
                <a:srgbClr val="FF0000"/>
              </a:solidFill>
              <a:prstDash val="solid"/>
              <a:round/>
              <a:headEnd type="none" w="med" len="med"/>
              <a:tailEnd type="none" w="med" len="med"/>
            </a:ln>
            <a:effectLst/>
          </p:spPr>
        </p:cxnSp>
        <p:cxnSp>
          <p:nvCxnSpPr>
            <p:cNvPr id="42" name="Straight Arrow Connector 41"/>
            <p:cNvCxnSpPr/>
            <p:nvPr/>
          </p:nvCxnSpPr>
          <p:spPr bwMode="auto">
            <a:xfrm>
              <a:off x="3886200" y="6324600"/>
              <a:ext cx="0" cy="533400"/>
            </a:xfrm>
            <a:prstGeom prst="straightConnector1">
              <a:avLst/>
            </a:prstGeom>
            <a:noFill/>
            <a:ln w="57150" cap="flat" cmpd="sng" algn="ctr">
              <a:solidFill>
                <a:srgbClr val="FF0000"/>
              </a:solidFill>
              <a:prstDash val="solid"/>
              <a:round/>
              <a:headEnd type="none" w="med" len="med"/>
              <a:tailEnd type="arrow"/>
            </a:ln>
            <a:effectLst/>
          </p:spPr>
        </p:cxnSp>
      </p:grpSp>
      <p:cxnSp>
        <p:nvCxnSpPr>
          <p:cNvPr id="47" name="Straight Arrow Connector 46"/>
          <p:cNvCxnSpPr/>
          <p:nvPr/>
        </p:nvCxnSpPr>
        <p:spPr bwMode="auto">
          <a:xfrm>
            <a:off x="1828800" y="5105400"/>
            <a:ext cx="0" cy="457200"/>
          </a:xfrm>
          <a:prstGeom prst="straightConnector1">
            <a:avLst/>
          </a:prstGeom>
          <a:noFill/>
          <a:ln w="571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2133600" y="322263"/>
            <a:ext cx="4851400" cy="551433"/>
          </a:xfrm>
          <a:prstGeom prst="rect">
            <a:avLst/>
          </a:prstGeom>
          <a:noFill/>
          <a:ln w="12700">
            <a:noFill/>
            <a:miter lim="800000"/>
            <a:headEnd/>
            <a:tailEnd/>
          </a:ln>
        </p:spPr>
        <p:txBody>
          <a:bodyPr lIns="90488" tIns="44450" rIns="90488" bIns="44450">
            <a:spAutoFit/>
          </a:bodyPr>
          <a:lstStyle/>
          <a:p>
            <a:pPr algn="ctr" eaLnBrk="0" hangingPunct="0"/>
            <a:r>
              <a:rPr lang="en-US" sz="3000" i="1" dirty="0">
                <a:solidFill>
                  <a:srgbClr val="002142"/>
                </a:solidFill>
              </a:rPr>
              <a:t>alpha-fetoprotein (AFP)</a:t>
            </a:r>
          </a:p>
        </p:txBody>
      </p:sp>
      <p:sp useBgFill="1">
        <p:nvSpPr>
          <p:cNvPr id="25603" name="Rectangle 4"/>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25601" name="Rectangle 2"/>
          <p:cNvSpPr>
            <a:spLocks noChangeArrowheads="1"/>
          </p:cNvSpPr>
          <p:nvPr/>
        </p:nvSpPr>
        <p:spPr bwMode="auto">
          <a:xfrm>
            <a:off x="482600" y="1387475"/>
            <a:ext cx="8356600" cy="4743350"/>
          </a:xfrm>
          <a:prstGeom prst="rect">
            <a:avLst/>
          </a:prstGeom>
          <a:noFill/>
          <a:ln w="12700">
            <a:noFill/>
            <a:miter lim="800000"/>
            <a:headEnd/>
            <a:tailEnd/>
          </a:ln>
        </p:spPr>
        <p:txBody>
          <a:bodyPr lIns="90488" tIns="44450" rIns="90488" bIns="44450">
            <a:spAutoFit/>
          </a:bodyPr>
          <a:lstStyle/>
          <a:p>
            <a:pPr marL="290513" indent="-290513" eaLnBrk="0" hangingPunct="0">
              <a:spcAft>
                <a:spcPct val="60000"/>
              </a:spcAft>
            </a:pPr>
            <a:r>
              <a:rPr lang="en-US" sz="2800" dirty="0">
                <a:solidFill>
                  <a:srgbClr val="002142"/>
                </a:solidFill>
              </a:rPr>
              <a:t>Role in pregnancy:</a:t>
            </a:r>
          </a:p>
          <a:p>
            <a:pPr marL="290513" indent="-290513" eaLnBrk="0" hangingPunct="0">
              <a:spcAft>
                <a:spcPct val="60000"/>
              </a:spcAft>
              <a:buClr>
                <a:srgbClr val="003399"/>
              </a:buClr>
              <a:buFontTx/>
              <a:buChar char="•"/>
            </a:pPr>
            <a:r>
              <a:rPr lang="en-US" sz="2800" dirty="0"/>
              <a:t>Does not appear to be required for normal fetal function or development. </a:t>
            </a:r>
          </a:p>
          <a:p>
            <a:pPr marL="290513" indent="-290513" eaLnBrk="0" hangingPunct="0">
              <a:spcAft>
                <a:spcPct val="60000"/>
              </a:spcAft>
              <a:buClr>
                <a:srgbClr val="003399"/>
              </a:buClr>
              <a:buFontTx/>
              <a:buChar char="•"/>
            </a:pPr>
            <a:r>
              <a:rPr lang="en-US" sz="2800" dirty="0"/>
              <a:t>Examples of absent AFP and normal obstetrical outcome. [Greenberg F </a:t>
            </a:r>
            <a:r>
              <a:rPr lang="en-US" sz="2800" i="1" dirty="0"/>
              <a:t>et al</a:t>
            </a:r>
            <a:r>
              <a:rPr lang="en-US" sz="2800" dirty="0"/>
              <a:t>, </a:t>
            </a:r>
            <a:r>
              <a:rPr lang="en-US" sz="2800" i="1" dirty="0"/>
              <a:t>Am J </a:t>
            </a:r>
            <a:r>
              <a:rPr lang="en-US" sz="2800" i="1" dirty="0" err="1"/>
              <a:t>Obstet</a:t>
            </a:r>
            <a:r>
              <a:rPr lang="en-US" sz="2800" i="1" dirty="0"/>
              <a:t> </a:t>
            </a:r>
            <a:r>
              <a:rPr lang="en-US" sz="2800" i="1" dirty="0" err="1"/>
              <a:t>Gynecol</a:t>
            </a:r>
            <a:r>
              <a:rPr lang="en-US" sz="2800" dirty="0"/>
              <a:t> 1992;167:509-11; </a:t>
            </a:r>
            <a:r>
              <a:rPr lang="en-US" sz="2800" dirty="0" err="1"/>
              <a:t>Sharony</a:t>
            </a:r>
            <a:r>
              <a:rPr lang="en-US" sz="2800" dirty="0"/>
              <a:t> R </a:t>
            </a:r>
            <a:r>
              <a:rPr lang="en-US" sz="2800" i="1" dirty="0"/>
              <a:t>et al</a:t>
            </a:r>
            <a:r>
              <a:rPr lang="en-US" sz="2800" dirty="0"/>
              <a:t>, </a:t>
            </a:r>
            <a:r>
              <a:rPr lang="en-US" sz="2800" dirty="0" smtClean="0"/>
              <a:t>     </a:t>
            </a:r>
            <a:r>
              <a:rPr lang="en-US" sz="2800" i="1" dirty="0" err="1" smtClean="0"/>
              <a:t>Eur</a:t>
            </a:r>
            <a:r>
              <a:rPr lang="en-US" sz="2800" i="1" dirty="0" smtClean="0"/>
              <a:t> J </a:t>
            </a:r>
            <a:r>
              <a:rPr lang="en-US" sz="2800" i="1" dirty="0"/>
              <a:t>Hum Genet</a:t>
            </a:r>
            <a:r>
              <a:rPr lang="en-US" sz="2800" dirty="0"/>
              <a:t> 2004;12:871-4]</a:t>
            </a:r>
          </a:p>
          <a:p>
            <a:pPr marL="290513" indent="-290513" eaLnBrk="0" hangingPunct="0">
              <a:spcAft>
                <a:spcPct val="60000"/>
              </a:spcAft>
              <a:buClr>
                <a:srgbClr val="003399"/>
              </a:buClr>
              <a:buFontTx/>
              <a:buChar char="•"/>
            </a:pPr>
            <a:r>
              <a:rPr lang="en-US" sz="2800" dirty="0"/>
              <a:t>AFP, like albumin, can bind fatty acids, and other hydrophobic chemicals.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51" name="Rectangle 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2052" name="Rectangle 2"/>
          <p:cNvSpPr>
            <a:spLocks noChangeArrowheads="1"/>
          </p:cNvSpPr>
          <p:nvPr/>
        </p:nvSpPr>
        <p:spPr bwMode="auto">
          <a:xfrm>
            <a:off x="381000" y="381000"/>
            <a:ext cx="5080000" cy="551433"/>
          </a:xfrm>
          <a:prstGeom prst="rect">
            <a:avLst/>
          </a:prstGeom>
          <a:noFill/>
          <a:ln w="12700">
            <a:noFill/>
            <a:miter lim="800000"/>
            <a:headEnd/>
            <a:tailEnd/>
          </a:ln>
        </p:spPr>
        <p:txBody>
          <a:bodyPr lIns="90488" tIns="44450" rIns="90488" bIns="44450">
            <a:spAutoFit/>
          </a:bodyPr>
          <a:lstStyle/>
          <a:p>
            <a:pPr eaLnBrk="0" hangingPunct="0"/>
            <a:r>
              <a:rPr lang="en-US" sz="3000" i="1" dirty="0" err="1">
                <a:solidFill>
                  <a:srgbClr val="002142"/>
                </a:solidFill>
              </a:rPr>
              <a:t>unconjugated</a:t>
            </a:r>
            <a:r>
              <a:rPr lang="en-US" sz="3000" i="1" dirty="0">
                <a:solidFill>
                  <a:srgbClr val="002142"/>
                </a:solidFill>
              </a:rPr>
              <a:t> </a:t>
            </a:r>
            <a:r>
              <a:rPr lang="en-US" sz="3000" i="1" dirty="0" err="1">
                <a:solidFill>
                  <a:srgbClr val="002142"/>
                </a:solidFill>
              </a:rPr>
              <a:t>estriol</a:t>
            </a:r>
            <a:r>
              <a:rPr lang="en-US" sz="3000" i="1" dirty="0">
                <a:solidFill>
                  <a:srgbClr val="002142"/>
                </a:solidFill>
              </a:rPr>
              <a:t> (uE3)</a:t>
            </a:r>
          </a:p>
        </p:txBody>
      </p:sp>
      <p:sp>
        <p:nvSpPr>
          <p:cNvPr id="2053" name="Rectangle 3"/>
          <p:cNvSpPr>
            <a:spLocks noChangeArrowheads="1"/>
          </p:cNvSpPr>
          <p:nvPr/>
        </p:nvSpPr>
        <p:spPr bwMode="auto">
          <a:xfrm>
            <a:off x="104775" y="1268740"/>
            <a:ext cx="8505825" cy="5284460"/>
          </a:xfrm>
          <a:prstGeom prst="rect">
            <a:avLst/>
          </a:prstGeom>
          <a:noFill/>
          <a:ln w="12700">
            <a:noFill/>
            <a:miter lim="800000"/>
            <a:headEnd/>
            <a:tailEnd/>
          </a:ln>
        </p:spPr>
        <p:txBody>
          <a:bodyPr lIns="90488" tIns="44450" rIns="90488" bIns="44450">
            <a:spAutoFit/>
          </a:bodyPr>
          <a:lstStyle/>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a steroid hormone</a:t>
            </a:r>
          </a:p>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the major estrogen of pregnancy</a:t>
            </a:r>
          </a:p>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requires the fetal adrenal, fetal liver and placenta for its synthesis</a:t>
            </a:r>
          </a:p>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Turns over very rapidly in blood (t</a:t>
            </a:r>
            <a:r>
              <a:rPr lang="en-US" sz="2800" baseline="-25000" dirty="0"/>
              <a:t>½</a:t>
            </a:r>
            <a:r>
              <a:rPr lang="en-US" sz="2800" dirty="0"/>
              <a:t> approx. 20-30 min.)</a:t>
            </a:r>
          </a:p>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Es-</a:t>
            </a:r>
            <a:r>
              <a:rPr lang="en-US" sz="2800" i="1" dirty="0" err="1">
                <a:solidFill>
                  <a:srgbClr val="CC0000"/>
                </a:solidFill>
              </a:rPr>
              <a:t>triol</a:t>
            </a:r>
            <a:r>
              <a:rPr lang="en-US" sz="2800" dirty="0">
                <a:solidFill>
                  <a:srgbClr val="CC0000"/>
                </a:solidFill>
              </a:rPr>
              <a:t> </a:t>
            </a:r>
            <a:r>
              <a:rPr lang="en-US" sz="2800" dirty="0"/>
              <a:t>= 3 </a:t>
            </a:r>
            <a:r>
              <a:rPr lang="en-US" sz="2800" dirty="0" err="1"/>
              <a:t>hydroxy</a:t>
            </a:r>
            <a:r>
              <a:rPr lang="en-US" sz="2800" dirty="0"/>
              <a:t> groups</a:t>
            </a:r>
          </a:p>
          <a:p>
            <a:pPr marL="285750" indent="-285750" eaLnBrk="0" hangingPunct="0">
              <a:lnSpc>
                <a:spcPct val="105000"/>
              </a:lnSpc>
              <a:spcAft>
                <a:spcPts val="1800"/>
              </a:spcAft>
              <a:buClr>
                <a:srgbClr val="00007F"/>
              </a:buClr>
              <a:buSzPct val="100000"/>
              <a:buFontTx/>
              <a:buChar char="•"/>
              <a:tabLst>
                <a:tab pos="1714500" algn="l"/>
                <a:tab pos="4857750" algn="l"/>
                <a:tab pos="7191375" algn="l"/>
              </a:tabLst>
            </a:pPr>
            <a:r>
              <a:rPr lang="en-US" sz="2800" dirty="0"/>
              <a:t>Called ‘</a:t>
            </a:r>
            <a:r>
              <a:rPr lang="en-US" sz="2800" dirty="0" err="1"/>
              <a:t>unconjugated</a:t>
            </a:r>
            <a:r>
              <a:rPr lang="en-US" sz="2800" dirty="0"/>
              <a:t>’ because it is the free or nascent form, as it is secreted by the placenta.</a:t>
            </a:r>
            <a:endParaRPr lang="en-US" sz="2800" i="1" dirty="0">
              <a:solidFill>
                <a:srgbClr val="FFFF99"/>
              </a:solidFill>
            </a:endParaRPr>
          </a:p>
        </p:txBody>
      </p:sp>
      <p:graphicFrame>
        <p:nvGraphicFramePr>
          <p:cNvPr id="2050" name="Object 4"/>
          <p:cNvGraphicFramePr>
            <a:graphicFrameLocks noChangeAspect="1"/>
          </p:cNvGraphicFramePr>
          <p:nvPr/>
        </p:nvGraphicFramePr>
        <p:xfrm>
          <a:off x="5730875" y="152400"/>
          <a:ext cx="3260725" cy="1952625"/>
        </p:xfrm>
        <a:graphic>
          <a:graphicData uri="http://schemas.openxmlformats.org/presentationml/2006/ole">
            <mc:AlternateContent xmlns:mc="http://schemas.openxmlformats.org/markup-compatibility/2006">
              <mc:Choice xmlns:v="urn:schemas-microsoft-com:vml" Requires="v">
                <p:oleObj spid="_x0000_s2052" name="Image" r:id="rId3" imgW="3323810" imgH="1991003" progId="">
                  <p:embed/>
                </p:oleObj>
              </mc:Choice>
              <mc:Fallback>
                <p:oleObj name="Image" r:id="rId3" imgW="3323810" imgH="199100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152400"/>
                        <a:ext cx="3260725" cy="1952625"/>
                      </a:xfrm>
                      <a:prstGeom prst="rect">
                        <a:avLst/>
                      </a:prstGeom>
                      <a:noFill/>
                      <a:ln w="9525">
                        <a:solidFill>
                          <a:srgbClr val="0021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8673" name="Rectangle 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28674" name="Rectangle 2"/>
          <p:cNvSpPr>
            <a:spLocks noChangeArrowheads="1"/>
          </p:cNvSpPr>
          <p:nvPr/>
        </p:nvSpPr>
        <p:spPr bwMode="auto">
          <a:xfrm>
            <a:off x="82550" y="234950"/>
            <a:ext cx="8978900" cy="64643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sz="1800"/>
          </a:p>
        </p:txBody>
      </p:sp>
      <p:sp>
        <p:nvSpPr>
          <p:cNvPr id="28675" name="Rectangle 3"/>
          <p:cNvSpPr>
            <a:spLocks noChangeArrowheads="1"/>
          </p:cNvSpPr>
          <p:nvPr/>
        </p:nvSpPr>
        <p:spPr bwMode="auto">
          <a:xfrm>
            <a:off x="533400" y="304800"/>
            <a:ext cx="7094538" cy="454025"/>
          </a:xfrm>
          <a:prstGeom prst="rect">
            <a:avLst/>
          </a:prstGeom>
          <a:noFill/>
          <a:ln w="12700">
            <a:noFill/>
            <a:miter lim="800000"/>
            <a:headEnd/>
            <a:tailEnd/>
          </a:ln>
        </p:spPr>
        <p:txBody>
          <a:bodyPr wrap="none" lIns="90488" tIns="44450" rIns="90488" bIns="44450">
            <a:spAutoFit/>
          </a:bodyPr>
          <a:lstStyle/>
          <a:p>
            <a:pPr algn="ctr" eaLnBrk="0" hangingPunct="0"/>
            <a:r>
              <a:rPr lang="en-US" sz="2400" b="1">
                <a:solidFill>
                  <a:srgbClr val="00007F"/>
                </a:solidFill>
                <a:latin typeface="Comic Sans MS" pitchFamily="66" charset="0"/>
              </a:rPr>
              <a:t>MOTHER 		PLACENTA	</a:t>
            </a:r>
            <a:r>
              <a:rPr lang="en-US" sz="2400" b="1">
                <a:solidFill>
                  <a:schemeClr val="tx2"/>
                </a:solidFill>
                <a:latin typeface="Comic Sans MS" pitchFamily="66" charset="0"/>
              </a:rPr>
              <a:t>          </a:t>
            </a:r>
            <a:r>
              <a:rPr lang="en-US" sz="2400" b="1">
                <a:solidFill>
                  <a:srgbClr val="00007F"/>
                </a:solidFill>
                <a:latin typeface="Comic Sans MS" pitchFamily="66" charset="0"/>
              </a:rPr>
              <a:t>FETUS</a:t>
            </a:r>
          </a:p>
        </p:txBody>
      </p:sp>
      <p:sp>
        <p:nvSpPr>
          <p:cNvPr id="28676" name="Rectangle 4"/>
          <p:cNvSpPr>
            <a:spLocks noChangeArrowheads="1"/>
          </p:cNvSpPr>
          <p:nvPr/>
        </p:nvSpPr>
        <p:spPr bwMode="auto">
          <a:xfrm>
            <a:off x="609600" y="1120775"/>
            <a:ext cx="1404938"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Cholesterol</a:t>
            </a:r>
          </a:p>
          <a:p>
            <a:pPr algn="ctr" eaLnBrk="0" hangingPunct="0"/>
            <a:r>
              <a:rPr lang="en-US" sz="1800" b="1">
                <a:latin typeface="Comic Sans MS" pitchFamily="66" charset="0"/>
              </a:rPr>
              <a:t>(LDL)</a:t>
            </a:r>
          </a:p>
        </p:txBody>
      </p:sp>
      <p:sp>
        <p:nvSpPr>
          <p:cNvPr id="28677" name="Rectangle 5"/>
          <p:cNvSpPr>
            <a:spLocks noChangeArrowheads="1"/>
          </p:cNvSpPr>
          <p:nvPr/>
        </p:nvSpPr>
        <p:spPr bwMode="auto">
          <a:xfrm>
            <a:off x="6424613" y="1120775"/>
            <a:ext cx="1404937"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Cholesterol</a:t>
            </a:r>
          </a:p>
          <a:p>
            <a:pPr algn="ctr" eaLnBrk="0" hangingPunct="0"/>
            <a:r>
              <a:rPr lang="en-US" sz="1800" b="1">
                <a:latin typeface="Comic Sans MS" pitchFamily="66" charset="0"/>
              </a:rPr>
              <a:t>(LDL)</a:t>
            </a:r>
          </a:p>
        </p:txBody>
      </p:sp>
      <p:sp>
        <p:nvSpPr>
          <p:cNvPr id="28678" name="Rectangle 6"/>
          <p:cNvSpPr>
            <a:spLocks noChangeArrowheads="1"/>
          </p:cNvSpPr>
          <p:nvPr/>
        </p:nvSpPr>
        <p:spPr bwMode="auto">
          <a:xfrm>
            <a:off x="3225800" y="1196975"/>
            <a:ext cx="1608138"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Progesterone</a:t>
            </a:r>
          </a:p>
        </p:txBody>
      </p:sp>
      <p:sp>
        <p:nvSpPr>
          <p:cNvPr id="28679" name="Rectangle 7"/>
          <p:cNvSpPr>
            <a:spLocks noChangeArrowheads="1"/>
          </p:cNvSpPr>
          <p:nvPr/>
        </p:nvSpPr>
        <p:spPr bwMode="auto">
          <a:xfrm>
            <a:off x="5746750" y="1987550"/>
            <a:ext cx="2679700" cy="2425700"/>
          </a:xfrm>
          <a:prstGeom prst="rect">
            <a:avLst/>
          </a:prstGeom>
          <a:noFill/>
          <a:ln w="12700">
            <a:solidFill>
              <a:schemeClr val="tx2"/>
            </a:solidFill>
            <a:miter lim="800000"/>
            <a:headEnd/>
            <a:tailEnd/>
          </a:ln>
        </p:spPr>
        <p:txBody>
          <a:bodyPr wrap="none" anchor="ctr"/>
          <a:lstStyle/>
          <a:p>
            <a:pPr algn="ctr"/>
            <a:endParaRPr lang="en-US"/>
          </a:p>
        </p:txBody>
      </p:sp>
      <p:sp>
        <p:nvSpPr>
          <p:cNvPr id="28680" name="Rectangle 8"/>
          <p:cNvSpPr>
            <a:spLocks noChangeArrowheads="1"/>
          </p:cNvSpPr>
          <p:nvPr/>
        </p:nvSpPr>
        <p:spPr bwMode="auto">
          <a:xfrm>
            <a:off x="6307138" y="3810000"/>
            <a:ext cx="1701800"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DHEA sulfate</a:t>
            </a:r>
          </a:p>
        </p:txBody>
      </p:sp>
      <p:sp>
        <p:nvSpPr>
          <p:cNvPr id="28681" name="Rectangle 9"/>
          <p:cNvSpPr>
            <a:spLocks noChangeArrowheads="1"/>
          </p:cNvSpPr>
          <p:nvPr/>
        </p:nvSpPr>
        <p:spPr bwMode="auto">
          <a:xfrm>
            <a:off x="5703888" y="2057400"/>
            <a:ext cx="1382712" cy="363538"/>
          </a:xfrm>
          <a:prstGeom prst="rect">
            <a:avLst/>
          </a:prstGeom>
          <a:noFill/>
          <a:ln w="12700">
            <a:noFill/>
            <a:miter lim="800000"/>
            <a:headEnd/>
            <a:tailEnd/>
          </a:ln>
        </p:spPr>
        <p:txBody>
          <a:bodyPr lIns="90488" tIns="44450" rIns="90488" bIns="44450">
            <a:spAutoFit/>
          </a:bodyPr>
          <a:lstStyle/>
          <a:p>
            <a:pPr algn="ctr" eaLnBrk="0" hangingPunct="0"/>
            <a:r>
              <a:rPr lang="en-US" sz="1800" b="1" i="1">
                <a:solidFill>
                  <a:schemeClr val="tx2"/>
                </a:solidFill>
                <a:latin typeface="Comic Sans MS" pitchFamily="66" charset="0"/>
              </a:rPr>
              <a:t>ADRENAL</a:t>
            </a:r>
          </a:p>
        </p:txBody>
      </p:sp>
      <p:sp>
        <p:nvSpPr>
          <p:cNvPr id="28682" name="Rectangle 10"/>
          <p:cNvSpPr>
            <a:spLocks noChangeArrowheads="1"/>
          </p:cNvSpPr>
          <p:nvPr/>
        </p:nvSpPr>
        <p:spPr bwMode="auto">
          <a:xfrm>
            <a:off x="5670550" y="4806950"/>
            <a:ext cx="2755900" cy="1587500"/>
          </a:xfrm>
          <a:prstGeom prst="rect">
            <a:avLst/>
          </a:prstGeom>
          <a:noFill/>
          <a:ln w="12700">
            <a:solidFill>
              <a:schemeClr val="tx2"/>
            </a:solidFill>
            <a:miter lim="800000"/>
            <a:headEnd/>
            <a:tailEnd/>
          </a:ln>
        </p:spPr>
        <p:txBody>
          <a:bodyPr wrap="none" anchor="ctr"/>
          <a:lstStyle/>
          <a:p>
            <a:pPr algn="ctr"/>
            <a:endParaRPr lang="en-US"/>
          </a:p>
        </p:txBody>
      </p:sp>
      <p:sp>
        <p:nvSpPr>
          <p:cNvPr id="28683" name="Rectangle 11"/>
          <p:cNvSpPr>
            <a:spLocks noChangeArrowheads="1"/>
          </p:cNvSpPr>
          <p:nvPr/>
        </p:nvSpPr>
        <p:spPr bwMode="auto">
          <a:xfrm>
            <a:off x="6186488" y="5867400"/>
            <a:ext cx="1966912" cy="363538"/>
          </a:xfrm>
          <a:prstGeom prst="rect">
            <a:avLst/>
          </a:prstGeom>
          <a:noFill/>
          <a:ln w="12700">
            <a:noFill/>
            <a:miter lim="800000"/>
            <a:headEnd/>
            <a:tailEnd/>
          </a:ln>
        </p:spPr>
        <p:txBody>
          <a:bodyPr lIns="90488" tIns="44450" rIns="90488" bIns="44450">
            <a:spAutoFit/>
          </a:bodyPr>
          <a:lstStyle/>
          <a:p>
            <a:pPr algn="ctr" eaLnBrk="0" hangingPunct="0"/>
            <a:r>
              <a:rPr lang="en-US" sz="1800" b="1">
                <a:latin typeface="Comic Sans MS" pitchFamily="66" charset="0"/>
              </a:rPr>
              <a:t>16</a:t>
            </a:r>
            <a:r>
              <a:rPr lang="en-US" sz="1800" b="1">
                <a:latin typeface="Symbol" pitchFamily="18" charset="2"/>
              </a:rPr>
              <a:t>a</a:t>
            </a:r>
            <a:r>
              <a:rPr lang="en-US" sz="1800" b="1">
                <a:latin typeface="Comic Sans MS" pitchFamily="66" charset="0"/>
              </a:rPr>
              <a:t>-</a:t>
            </a:r>
            <a:r>
              <a:rPr lang="en-US" sz="1400" b="1">
                <a:latin typeface="Comic Sans MS" pitchFamily="66" charset="0"/>
              </a:rPr>
              <a:t>OH</a:t>
            </a:r>
            <a:r>
              <a:rPr lang="en-US" sz="1800" b="1">
                <a:latin typeface="Comic Sans MS" pitchFamily="66" charset="0"/>
              </a:rPr>
              <a:t>DHEAS</a:t>
            </a:r>
          </a:p>
        </p:txBody>
      </p:sp>
      <p:sp>
        <p:nvSpPr>
          <p:cNvPr id="28684" name="Rectangle 12"/>
          <p:cNvSpPr>
            <a:spLocks noChangeArrowheads="1"/>
          </p:cNvSpPr>
          <p:nvPr/>
        </p:nvSpPr>
        <p:spPr bwMode="auto">
          <a:xfrm>
            <a:off x="5757863" y="4876800"/>
            <a:ext cx="1001712" cy="363538"/>
          </a:xfrm>
          <a:prstGeom prst="rect">
            <a:avLst/>
          </a:prstGeom>
          <a:noFill/>
          <a:ln w="12700">
            <a:noFill/>
            <a:miter lim="800000"/>
            <a:headEnd/>
            <a:tailEnd/>
          </a:ln>
        </p:spPr>
        <p:txBody>
          <a:bodyPr lIns="90488" tIns="44450" rIns="90488" bIns="44450">
            <a:spAutoFit/>
          </a:bodyPr>
          <a:lstStyle/>
          <a:p>
            <a:pPr algn="ctr" eaLnBrk="0" hangingPunct="0"/>
            <a:r>
              <a:rPr lang="en-US" sz="1800" b="1" i="1">
                <a:solidFill>
                  <a:schemeClr val="tx2"/>
                </a:solidFill>
                <a:latin typeface="Comic Sans MS" pitchFamily="66" charset="0"/>
              </a:rPr>
              <a:t>LIVER</a:t>
            </a:r>
          </a:p>
        </p:txBody>
      </p:sp>
      <p:sp>
        <p:nvSpPr>
          <p:cNvPr id="28685" name="Line 13"/>
          <p:cNvSpPr>
            <a:spLocks noChangeShapeType="1"/>
          </p:cNvSpPr>
          <p:nvPr/>
        </p:nvSpPr>
        <p:spPr bwMode="auto">
          <a:xfrm>
            <a:off x="76200" y="838200"/>
            <a:ext cx="8991600" cy="0"/>
          </a:xfrm>
          <a:prstGeom prst="line">
            <a:avLst/>
          </a:prstGeom>
          <a:noFill/>
          <a:ln w="12700">
            <a:solidFill>
              <a:schemeClr val="tx1"/>
            </a:solidFill>
            <a:round/>
            <a:headEnd/>
            <a:tailEnd/>
          </a:ln>
        </p:spPr>
        <p:txBody>
          <a:bodyPr/>
          <a:lstStyle/>
          <a:p>
            <a:endParaRPr lang="en-US"/>
          </a:p>
        </p:txBody>
      </p:sp>
      <p:sp>
        <p:nvSpPr>
          <p:cNvPr id="28686" name="Line 14"/>
          <p:cNvSpPr>
            <a:spLocks noChangeShapeType="1"/>
          </p:cNvSpPr>
          <p:nvPr/>
        </p:nvSpPr>
        <p:spPr bwMode="auto">
          <a:xfrm>
            <a:off x="2659063" y="228600"/>
            <a:ext cx="0" cy="6477000"/>
          </a:xfrm>
          <a:prstGeom prst="line">
            <a:avLst/>
          </a:prstGeom>
          <a:noFill/>
          <a:ln w="12700">
            <a:solidFill>
              <a:schemeClr val="tx1"/>
            </a:solidFill>
            <a:prstDash val="dash"/>
            <a:round/>
            <a:headEnd/>
            <a:tailEnd/>
          </a:ln>
        </p:spPr>
        <p:txBody>
          <a:bodyPr/>
          <a:lstStyle/>
          <a:p>
            <a:endParaRPr lang="en-US"/>
          </a:p>
        </p:txBody>
      </p:sp>
      <p:sp>
        <p:nvSpPr>
          <p:cNvPr id="28687" name="Line 15"/>
          <p:cNvSpPr>
            <a:spLocks noChangeShapeType="1"/>
          </p:cNvSpPr>
          <p:nvPr/>
        </p:nvSpPr>
        <p:spPr bwMode="auto">
          <a:xfrm>
            <a:off x="5351463" y="228600"/>
            <a:ext cx="0" cy="6477000"/>
          </a:xfrm>
          <a:prstGeom prst="line">
            <a:avLst/>
          </a:prstGeom>
          <a:noFill/>
          <a:ln w="12700">
            <a:solidFill>
              <a:schemeClr val="tx1"/>
            </a:solidFill>
            <a:prstDash val="dash"/>
            <a:round/>
            <a:headEnd/>
            <a:tailEnd/>
          </a:ln>
        </p:spPr>
        <p:txBody>
          <a:bodyPr/>
          <a:lstStyle/>
          <a:p>
            <a:endParaRPr lang="en-US"/>
          </a:p>
        </p:txBody>
      </p:sp>
      <p:sp>
        <p:nvSpPr>
          <p:cNvPr id="28688" name="Line 16"/>
          <p:cNvSpPr>
            <a:spLocks noChangeShapeType="1"/>
          </p:cNvSpPr>
          <p:nvPr/>
        </p:nvSpPr>
        <p:spPr bwMode="auto">
          <a:xfrm>
            <a:off x="7112000" y="1828800"/>
            <a:ext cx="0" cy="685800"/>
          </a:xfrm>
          <a:prstGeom prst="line">
            <a:avLst/>
          </a:prstGeom>
          <a:noFill/>
          <a:ln w="57150">
            <a:solidFill>
              <a:srgbClr val="00007F"/>
            </a:solidFill>
            <a:round/>
            <a:headEnd/>
            <a:tailEnd type="triangle" w="med" len="med"/>
          </a:ln>
        </p:spPr>
        <p:txBody>
          <a:bodyPr/>
          <a:lstStyle/>
          <a:p>
            <a:endParaRPr lang="en-US"/>
          </a:p>
        </p:txBody>
      </p:sp>
      <p:sp>
        <p:nvSpPr>
          <p:cNvPr id="28689" name="Line 17"/>
          <p:cNvSpPr>
            <a:spLocks noChangeShapeType="1"/>
          </p:cNvSpPr>
          <p:nvPr/>
        </p:nvSpPr>
        <p:spPr bwMode="auto">
          <a:xfrm>
            <a:off x="1998663" y="1371600"/>
            <a:ext cx="1219200" cy="0"/>
          </a:xfrm>
          <a:prstGeom prst="line">
            <a:avLst/>
          </a:prstGeom>
          <a:noFill/>
          <a:ln w="12700">
            <a:solidFill>
              <a:srgbClr val="00007F"/>
            </a:solidFill>
            <a:round/>
            <a:headEnd/>
            <a:tailEnd type="triangle" w="med" len="med"/>
          </a:ln>
        </p:spPr>
        <p:txBody>
          <a:bodyPr/>
          <a:lstStyle/>
          <a:p>
            <a:endParaRPr lang="en-US"/>
          </a:p>
        </p:txBody>
      </p:sp>
      <p:sp>
        <p:nvSpPr>
          <p:cNvPr id="28690" name="Line 18"/>
          <p:cNvSpPr>
            <a:spLocks noChangeShapeType="1"/>
          </p:cNvSpPr>
          <p:nvPr/>
        </p:nvSpPr>
        <p:spPr bwMode="auto">
          <a:xfrm>
            <a:off x="1320800" y="1828800"/>
            <a:ext cx="5689600" cy="0"/>
          </a:xfrm>
          <a:prstGeom prst="line">
            <a:avLst/>
          </a:prstGeom>
          <a:noFill/>
          <a:ln w="12700">
            <a:solidFill>
              <a:srgbClr val="00007F"/>
            </a:solidFill>
            <a:round/>
            <a:headEnd/>
            <a:tailEnd type="triangle" w="med" len="med"/>
          </a:ln>
        </p:spPr>
        <p:txBody>
          <a:bodyPr/>
          <a:lstStyle/>
          <a:p>
            <a:endParaRPr lang="en-US"/>
          </a:p>
        </p:txBody>
      </p:sp>
      <p:sp>
        <p:nvSpPr>
          <p:cNvPr id="28691" name="Line 19"/>
          <p:cNvSpPr>
            <a:spLocks noChangeShapeType="1"/>
          </p:cNvSpPr>
          <p:nvPr/>
        </p:nvSpPr>
        <p:spPr bwMode="auto">
          <a:xfrm>
            <a:off x="1320800" y="1676400"/>
            <a:ext cx="0" cy="152400"/>
          </a:xfrm>
          <a:prstGeom prst="line">
            <a:avLst/>
          </a:prstGeom>
          <a:noFill/>
          <a:ln w="12700">
            <a:solidFill>
              <a:srgbClr val="00007F"/>
            </a:solidFill>
            <a:round/>
            <a:headEnd/>
            <a:tailEnd/>
          </a:ln>
        </p:spPr>
        <p:txBody>
          <a:bodyPr/>
          <a:lstStyle/>
          <a:p>
            <a:endParaRPr lang="en-US"/>
          </a:p>
        </p:txBody>
      </p:sp>
      <p:sp>
        <p:nvSpPr>
          <p:cNvPr id="28692" name="Line 20"/>
          <p:cNvSpPr>
            <a:spLocks noChangeShapeType="1"/>
          </p:cNvSpPr>
          <p:nvPr/>
        </p:nvSpPr>
        <p:spPr bwMode="auto">
          <a:xfrm flipH="1">
            <a:off x="4673600" y="6019800"/>
            <a:ext cx="1557338" cy="0"/>
          </a:xfrm>
          <a:prstGeom prst="line">
            <a:avLst/>
          </a:prstGeom>
          <a:noFill/>
          <a:ln w="57150">
            <a:solidFill>
              <a:srgbClr val="00007F"/>
            </a:solidFill>
            <a:round/>
            <a:headEnd/>
            <a:tailEnd type="triangle" w="med" len="med"/>
          </a:ln>
        </p:spPr>
        <p:txBody>
          <a:bodyPr/>
          <a:lstStyle/>
          <a:p>
            <a:endParaRPr lang="en-US"/>
          </a:p>
        </p:txBody>
      </p:sp>
      <p:sp>
        <p:nvSpPr>
          <p:cNvPr id="28693" name="Rectangle 21"/>
          <p:cNvSpPr>
            <a:spLocks noChangeArrowheads="1"/>
          </p:cNvSpPr>
          <p:nvPr/>
        </p:nvSpPr>
        <p:spPr bwMode="auto">
          <a:xfrm>
            <a:off x="3632200" y="3124200"/>
            <a:ext cx="627063" cy="393700"/>
          </a:xfrm>
          <a:prstGeom prst="rect">
            <a:avLst/>
          </a:prstGeom>
          <a:noFill/>
          <a:ln w="12700">
            <a:noFill/>
            <a:miter lim="800000"/>
            <a:headEnd/>
            <a:tailEnd/>
          </a:ln>
        </p:spPr>
        <p:txBody>
          <a:bodyPr wrap="none" lIns="90488" tIns="44450" rIns="90488" bIns="44450">
            <a:spAutoFit/>
          </a:bodyPr>
          <a:lstStyle/>
          <a:p>
            <a:pPr algn="ctr" eaLnBrk="0" hangingPunct="0"/>
            <a:r>
              <a:rPr lang="en-US" sz="2000" b="1">
                <a:latin typeface="Comic Sans MS" pitchFamily="66" charset="0"/>
              </a:rPr>
              <a:t>uE3</a:t>
            </a:r>
          </a:p>
        </p:txBody>
      </p:sp>
      <p:sp>
        <p:nvSpPr>
          <p:cNvPr id="28694" name="Line 22"/>
          <p:cNvSpPr>
            <a:spLocks noChangeShapeType="1"/>
          </p:cNvSpPr>
          <p:nvPr/>
        </p:nvSpPr>
        <p:spPr bwMode="auto">
          <a:xfrm flipH="1">
            <a:off x="1828800" y="3352800"/>
            <a:ext cx="1760538" cy="0"/>
          </a:xfrm>
          <a:prstGeom prst="line">
            <a:avLst/>
          </a:prstGeom>
          <a:noFill/>
          <a:ln w="57150">
            <a:solidFill>
              <a:srgbClr val="00007F"/>
            </a:solidFill>
            <a:round/>
            <a:headEnd/>
            <a:tailEnd type="triangle" w="med" len="med"/>
          </a:ln>
        </p:spPr>
        <p:txBody>
          <a:bodyPr/>
          <a:lstStyle/>
          <a:p>
            <a:endParaRPr lang="en-US"/>
          </a:p>
        </p:txBody>
      </p:sp>
      <p:sp>
        <p:nvSpPr>
          <p:cNvPr id="28695" name="Rectangle 23"/>
          <p:cNvSpPr>
            <a:spLocks noChangeArrowheads="1"/>
          </p:cNvSpPr>
          <p:nvPr/>
        </p:nvSpPr>
        <p:spPr bwMode="auto">
          <a:xfrm>
            <a:off x="2166938" y="2819400"/>
            <a:ext cx="1187450" cy="363538"/>
          </a:xfrm>
          <a:prstGeom prst="rect">
            <a:avLst/>
          </a:prstGeom>
          <a:noFill/>
          <a:ln w="12700">
            <a:noFill/>
            <a:miter lim="800000"/>
            <a:headEnd/>
            <a:tailEnd/>
          </a:ln>
        </p:spPr>
        <p:txBody>
          <a:bodyPr wrap="none" lIns="90488" tIns="44450" rIns="90488" bIns="44450">
            <a:spAutoFit/>
          </a:bodyPr>
          <a:lstStyle/>
          <a:p>
            <a:pPr eaLnBrk="0" hangingPunct="0"/>
            <a:r>
              <a:rPr lang="en-US" sz="1800" b="1" i="1">
                <a:solidFill>
                  <a:schemeClr val="tx2"/>
                </a:solidFill>
                <a:latin typeface="Comic Sans MS" pitchFamily="66" charset="0"/>
              </a:rPr>
              <a:t>secretion</a:t>
            </a:r>
          </a:p>
        </p:txBody>
      </p:sp>
      <p:sp>
        <p:nvSpPr>
          <p:cNvPr id="28696" name="Rectangle 24"/>
          <p:cNvSpPr>
            <a:spLocks noChangeArrowheads="1"/>
          </p:cNvSpPr>
          <p:nvPr/>
        </p:nvSpPr>
        <p:spPr bwMode="auto">
          <a:xfrm>
            <a:off x="1260475" y="3124200"/>
            <a:ext cx="627063" cy="393700"/>
          </a:xfrm>
          <a:prstGeom prst="rect">
            <a:avLst/>
          </a:prstGeom>
          <a:noFill/>
          <a:ln w="12700">
            <a:noFill/>
            <a:miter lim="800000"/>
            <a:headEnd/>
            <a:tailEnd/>
          </a:ln>
        </p:spPr>
        <p:txBody>
          <a:bodyPr wrap="none" lIns="90488" tIns="44450" rIns="90488" bIns="44450">
            <a:spAutoFit/>
          </a:bodyPr>
          <a:lstStyle/>
          <a:p>
            <a:pPr algn="ctr" eaLnBrk="0" hangingPunct="0"/>
            <a:r>
              <a:rPr lang="en-US" sz="2000" b="1">
                <a:latin typeface="Comic Sans MS" pitchFamily="66" charset="0"/>
              </a:rPr>
              <a:t>uE3</a:t>
            </a:r>
          </a:p>
        </p:txBody>
      </p:sp>
      <p:sp>
        <p:nvSpPr>
          <p:cNvPr id="28697" name="Line 25"/>
          <p:cNvSpPr>
            <a:spLocks noChangeShapeType="1"/>
          </p:cNvSpPr>
          <p:nvPr/>
        </p:nvSpPr>
        <p:spPr bwMode="auto">
          <a:xfrm>
            <a:off x="1557338" y="3505200"/>
            <a:ext cx="0" cy="1219200"/>
          </a:xfrm>
          <a:prstGeom prst="line">
            <a:avLst/>
          </a:prstGeom>
          <a:noFill/>
          <a:ln w="57150">
            <a:solidFill>
              <a:srgbClr val="00007F"/>
            </a:solidFill>
            <a:round/>
            <a:headEnd/>
            <a:tailEnd type="triangle" w="med" len="med"/>
          </a:ln>
        </p:spPr>
        <p:txBody>
          <a:bodyPr/>
          <a:lstStyle/>
          <a:p>
            <a:endParaRPr lang="en-US"/>
          </a:p>
        </p:txBody>
      </p:sp>
      <p:sp>
        <p:nvSpPr>
          <p:cNvPr id="28698" name="Rectangle 26"/>
          <p:cNvSpPr>
            <a:spLocks noChangeArrowheads="1"/>
          </p:cNvSpPr>
          <p:nvPr/>
        </p:nvSpPr>
        <p:spPr bwMode="auto">
          <a:xfrm>
            <a:off x="650875" y="4800600"/>
            <a:ext cx="1801813" cy="1749425"/>
          </a:xfrm>
          <a:prstGeom prst="rect">
            <a:avLst/>
          </a:prstGeom>
          <a:noFill/>
          <a:ln w="12700">
            <a:solidFill>
              <a:srgbClr val="00007F"/>
            </a:solidFill>
            <a:miter lim="800000"/>
            <a:headEnd/>
            <a:tailEnd/>
          </a:ln>
        </p:spPr>
        <p:txBody>
          <a:bodyPr wrap="none" lIns="90488" tIns="44450" rIns="90488" bIns="44450">
            <a:spAutoFit/>
          </a:bodyPr>
          <a:lstStyle/>
          <a:p>
            <a:pPr algn="ctr" eaLnBrk="0" hangingPunct="0"/>
            <a:r>
              <a:rPr lang="en-US" sz="1800" b="1" i="1">
                <a:solidFill>
                  <a:schemeClr val="tx2"/>
                </a:solidFill>
                <a:latin typeface="Comic Sans MS" pitchFamily="66" charset="0"/>
              </a:rPr>
              <a:t>Conjugation to</a:t>
            </a:r>
          </a:p>
          <a:p>
            <a:pPr algn="ctr" eaLnBrk="0" hangingPunct="0"/>
            <a:r>
              <a:rPr lang="en-US" sz="1800" b="1" i="1">
                <a:solidFill>
                  <a:schemeClr val="tx2"/>
                </a:solidFill>
                <a:latin typeface="Comic Sans MS" pitchFamily="66" charset="0"/>
              </a:rPr>
              <a:t>E-sulfates</a:t>
            </a:r>
          </a:p>
          <a:p>
            <a:pPr algn="ctr" eaLnBrk="0" hangingPunct="0"/>
            <a:r>
              <a:rPr lang="en-US" sz="1800" b="1" i="1">
                <a:solidFill>
                  <a:schemeClr val="tx2"/>
                </a:solidFill>
                <a:latin typeface="Comic Sans MS" pitchFamily="66" charset="0"/>
              </a:rPr>
              <a:t>and</a:t>
            </a:r>
          </a:p>
          <a:p>
            <a:pPr algn="ctr" eaLnBrk="0" hangingPunct="0"/>
            <a:r>
              <a:rPr lang="en-US" sz="1800" b="1" i="1">
                <a:solidFill>
                  <a:schemeClr val="tx2"/>
                </a:solidFill>
                <a:latin typeface="Comic Sans MS" pitchFamily="66" charset="0"/>
              </a:rPr>
              <a:t>E-glucuronides</a:t>
            </a:r>
          </a:p>
          <a:p>
            <a:pPr algn="ctr" eaLnBrk="0" hangingPunct="0"/>
            <a:r>
              <a:rPr lang="en-US" sz="1800" b="1" i="1">
                <a:solidFill>
                  <a:schemeClr val="tx2"/>
                </a:solidFill>
                <a:latin typeface="Comic Sans MS" pitchFamily="66" charset="0"/>
              </a:rPr>
              <a:t>followed by</a:t>
            </a:r>
          </a:p>
          <a:p>
            <a:pPr algn="ctr" eaLnBrk="0" hangingPunct="0"/>
            <a:r>
              <a:rPr lang="en-US" sz="1800" b="1" i="1">
                <a:solidFill>
                  <a:schemeClr val="tx2"/>
                </a:solidFill>
                <a:latin typeface="Comic Sans MS" pitchFamily="66" charset="0"/>
              </a:rPr>
              <a:t>excretion</a:t>
            </a:r>
          </a:p>
        </p:txBody>
      </p:sp>
      <p:sp>
        <p:nvSpPr>
          <p:cNvPr id="28699" name="Rectangle 27"/>
          <p:cNvSpPr>
            <a:spLocks noChangeArrowheads="1"/>
          </p:cNvSpPr>
          <p:nvPr/>
        </p:nvSpPr>
        <p:spPr bwMode="auto">
          <a:xfrm>
            <a:off x="6507163" y="2514600"/>
            <a:ext cx="1404937"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Cholesterol</a:t>
            </a:r>
          </a:p>
          <a:p>
            <a:pPr algn="ctr" eaLnBrk="0" hangingPunct="0"/>
            <a:r>
              <a:rPr lang="en-US" sz="1800" b="1">
                <a:latin typeface="Comic Sans MS" pitchFamily="66" charset="0"/>
              </a:rPr>
              <a:t>(LDL)</a:t>
            </a:r>
          </a:p>
        </p:txBody>
      </p:sp>
      <p:sp>
        <p:nvSpPr>
          <p:cNvPr id="28700" name="Line 28"/>
          <p:cNvSpPr>
            <a:spLocks noChangeShapeType="1"/>
          </p:cNvSpPr>
          <p:nvPr/>
        </p:nvSpPr>
        <p:spPr bwMode="auto">
          <a:xfrm>
            <a:off x="7180263" y="3200400"/>
            <a:ext cx="0" cy="685800"/>
          </a:xfrm>
          <a:prstGeom prst="line">
            <a:avLst/>
          </a:prstGeom>
          <a:noFill/>
          <a:ln w="57150">
            <a:solidFill>
              <a:srgbClr val="00007F"/>
            </a:solidFill>
            <a:round/>
            <a:headEnd/>
            <a:tailEnd type="triangle" w="med" len="med"/>
          </a:ln>
        </p:spPr>
        <p:txBody>
          <a:bodyPr/>
          <a:lstStyle/>
          <a:p>
            <a:endParaRPr lang="en-US"/>
          </a:p>
        </p:txBody>
      </p:sp>
      <p:sp>
        <p:nvSpPr>
          <p:cNvPr id="28701" name="Line 29"/>
          <p:cNvSpPr>
            <a:spLocks noChangeShapeType="1"/>
          </p:cNvSpPr>
          <p:nvPr/>
        </p:nvSpPr>
        <p:spPr bwMode="auto">
          <a:xfrm>
            <a:off x="7180263" y="4267200"/>
            <a:ext cx="0" cy="685800"/>
          </a:xfrm>
          <a:prstGeom prst="line">
            <a:avLst/>
          </a:prstGeom>
          <a:noFill/>
          <a:ln w="57150">
            <a:solidFill>
              <a:srgbClr val="00007F"/>
            </a:solidFill>
            <a:round/>
            <a:headEnd/>
            <a:tailEnd type="triangle" w="med" len="med"/>
          </a:ln>
        </p:spPr>
        <p:txBody>
          <a:bodyPr/>
          <a:lstStyle/>
          <a:p>
            <a:endParaRPr lang="en-US"/>
          </a:p>
        </p:txBody>
      </p:sp>
      <p:sp>
        <p:nvSpPr>
          <p:cNvPr id="28702" name="Rectangle 30"/>
          <p:cNvSpPr>
            <a:spLocks noChangeArrowheads="1"/>
          </p:cNvSpPr>
          <p:nvPr/>
        </p:nvSpPr>
        <p:spPr bwMode="auto">
          <a:xfrm>
            <a:off x="6375400" y="5105400"/>
            <a:ext cx="1701800"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b="1">
                <a:latin typeface="Comic Sans MS" pitchFamily="66" charset="0"/>
              </a:rPr>
              <a:t>DHEA sulfate</a:t>
            </a:r>
          </a:p>
        </p:txBody>
      </p:sp>
      <p:sp>
        <p:nvSpPr>
          <p:cNvPr id="28703" name="Line 31"/>
          <p:cNvSpPr>
            <a:spLocks noChangeShapeType="1"/>
          </p:cNvSpPr>
          <p:nvPr/>
        </p:nvSpPr>
        <p:spPr bwMode="auto">
          <a:xfrm>
            <a:off x="7180263" y="5486400"/>
            <a:ext cx="0" cy="381000"/>
          </a:xfrm>
          <a:prstGeom prst="line">
            <a:avLst/>
          </a:prstGeom>
          <a:noFill/>
          <a:ln w="57150">
            <a:solidFill>
              <a:srgbClr val="00007F"/>
            </a:solidFill>
            <a:round/>
            <a:headEnd/>
            <a:tailEnd type="triangle" w="med" len="med"/>
          </a:ln>
        </p:spPr>
        <p:txBody>
          <a:bodyPr/>
          <a:lstStyle/>
          <a:p>
            <a:endParaRPr lang="en-US"/>
          </a:p>
        </p:txBody>
      </p:sp>
      <p:sp>
        <p:nvSpPr>
          <p:cNvPr id="28704" name="Rectangle 32"/>
          <p:cNvSpPr>
            <a:spLocks noChangeArrowheads="1"/>
          </p:cNvSpPr>
          <p:nvPr/>
        </p:nvSpPr>
        <p:spPr bwMode="auto">
          <a:xfrm>
            <a:off x="2819400" y="5867400"/>
            <a:ext cx="1966913" cy="363538"/>
          </a:xfrm>
          <a:prstGeom prst="rect">
            <a:avLst/>
          </a:prstGeom>
          <a:noFill/>
          <a:ln w="12700">
            <a:noFill/>
            <a:miter lim="800000"/>
            <a:headEnd/>
            <a:tailEnd/>
          </a:ln>
        </p:spPr>
        <p:txBody>
          <a:bodyPr lIns="90488" tIns="44450" rIns="90488" bIns="44450">
            <a:spAutoFit/>
          </a:bodyPr>
          <a:lstStyle/>
          <a:p>
            <a:pPr algn="ctr" eaLnBrk="0" hangingPunct="0"/>
            <a:r>
              <a:rPr lang="en-US" sz="1800" b="1">
                <a:latin typeface="Comic Sans MS" pitchFamily="66" charset="0"/>
              </a:rPr>
              <a:t>16</a:t>
            </a:r>
            <a:r>
              <a:rPr lang="en-US" sz="1800" b="1">
                <a:latin typeface="Symbol" pitchFamily="18" charset="2"/>
              </a:rPr>
              <a:t>a</a:t>
            </a:r>
            <a:r>
              <a:rPr lang="en-US" sz="1800" b="1">
                <a:latin typeface="Comic Sans MS" pitchFamily="66" charset="0"/>
              </a:rPr>
              <a:t>-</a:t>
            </a:r>
            <a:r>
              <a:rPr lang="en-US" sz="1400" b="1">
                <a:latin typeface="Comic Sans MS" pitchFamily="66" charset="0"/>
              </a:rPr>
              <a:t>OH</a:t>
            </a:r>
            <a:r>
              <a:rPr lang="en-US" sz="1800" b="1">
                <a:latin typeface="Comic Sans MS" pitchFamily="66" charset="0"/>
              </a:rPr>
              <a:t>DHEAS</a:t>
            </a:r>
          </a:p>
        </p:txBody>
      </p:sp>
      <p:sp>
        <p:nvSpPr>
          <p:cNvPr id="28705" name="Line 33"/>
          <p:cNvSpPr>
            <a:spLocks noChangeShapeType="1"/>
          </p:cNvSpPr>
          <p:nvPr/>
        </p:nvSpPr>
        <p:spPr bwMode="auto">
          <a:xfrm rot="5400000" flipH="1">
            <a:off x="2705100" y="4686300"/>
            <a:ext cx="2362200" cy="0"/>
          </a:xfrm>
          <a:prstGeom prst="line">
            <a:avLst/>
          </a:prstGeom>
          <a:noFill/>
          <a:ln w="57150">
            <a:solidFill>
              <a:srgbClr val="00007F"/>
            </a:solidFill>
            <a:round/>
            <a:headEnd/>
            <a:tailEnd type="triangle" w="med" len="med"/>
          </a:ln>
        </p:spPr>
        <p:txBody>
          <a:bodyPr/>
          <a:lstStyle/>
          <a:p>
            <a:endParaRPr lang="en-US"/>
          </a:p>
        </p:txBody>
      </p:sp>
      <p:sp>
        <p:nvSpPr>
          <p:cNvPr id="28706" name="Line 34"/>
          <p:cNvSpPr>
            <a:spLocks noChangeShapeType="1"/>
          </p:cNvSpPr>
          <p:nvPr/>
        </p:nvSpPr>
        <p:spPr bwMode="auto">
          <a:xfrm flipH="1">
            <a:off x="1963738" y="990600"/>
            <a:ext cx="1897062" cy="0"/>
          </a:xfrm>
          <a:prstGeom prst="line">
            <a:avLst/>
          </a:prstGeom>
          <a:noFill/>
          <a:ln w="12700">
            <a:solidFill>
              <a:srgbClr val="00007F"/>
            </a:solidFill>
            <a:round/>
            <a:headEnd/>
            <a:tailEnd type="triangle" w="med" len="med"/>
          </a:ln>
        </p:spPr>
        <p:txBody>
          <a:bodyPr/>
          <a:lstStyle/>
          <a:p>
            <a:endParaRPr lang="en-US"/>
          </a:p>
        </p:txBody>
      </p:sp>
      <p:sp>
        <p:nvSpPr>
          <p:cNvPr id="28707" name="Line 35"/>
          <p:cNvSpPr>
            <a:spLocks noChangeShapeType="1"/>
          </p:cNvSpPr>
          <p:nvPr/>
        </p:nvSpPr>
        <p:spPr bwMode="auto">
          <a:xfrm>
            <a:off x="3860800" y="990600"/>
            <a:ext cx="0" cy="228600"/>
          </a:xfrm>
          <a:prstGeom prst="line">
            <a:avLst/>
          </a:prstGeom>
          <a:noFill/>
          <a:ln w="12700">
            <a:solidFill>
              <a:srgbClr val="00007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406400" y="609600"/>
            <a:ext cx="8356600" cy="4700261"/>
          </a:xfrm>
          <a:prstGeom prst="rect">
            <a:avLst/>
          </a:prstGeom>
          <a:noFill/>
          <a:ln w="12700">
            <a:noFill/>
            <a:miter lim="800000"/>
            <a:headEnd/>
            <a:tailEnd/>
          </a:ln>
        </p:spPr>
        <p:txBody>
          <a:bodyPr lIns="90488" tIns="44450" rIns="90488" bIns="44450">
            <a:spAutoFit/>
          </a:bodyPr>
          <a:lstStyle/>
          <a:p>
            <a:pPr marL="233363" indent="-233363" eaLnBrk="0" hangingPunct="0"/>
            <a:r>
              <a:rPr lang="en-US" sz="2800" i="1" dirty="0" err="1">
                <a:solidFill>
                  <a:srgbClr val="002142"/>
                </a:solidFill>
              </a:rPr>
              <a:t>estriol</a:t>
            </a:r>
            <a:r>
              <a:rPr lang="en-US" sz="2800" i="1" dirty="0">
                <a:solidFill>
                  <a:srgbClr val="002142"/>
                </a:solidFill>
              </a:rPr>
              <a:t> (uE3)</a:t>
            </a:r>
          </a:p>
          <a:p>
            <a:pPr marL="233363" indent="-233363" eaLnBrk="0" hangingPunct="0"/>
            <a:endParaRPr lang="en-US" sz="2800" i="1" dirty="0">
              <a:solidFill>
                <a:srgbClr val="002142"/>
              </a:solidFill>
            </a:endParaRPr>
          </a:p>
          <a:p>
            <a:pPr marL="233363" indent="-233363" eaLnBrk="0" hangingPunct="0"/>
            <a:endParaRPr lang="en-US" sz="2800" i="1" dirty="0">
              <a:solidFill>
                <a:srgbClr val="002142"/>
              </a:solidFill>
            </a:endParaRPr>
          </a:p>
          <a:p>
            <a:pPr marL="233363" indent="-233363" eaLnBrk="0" hangingPunct="0"/>
            <a:endParaRPr lang="en-US" sz="2800" i="1" dirty="0">
              <a:solidFill>
                <a:srgbClr val="002142"/>
              </a:solidFill>
            </a:endParaRPr>
          </a:p>
          <a:p>
            <a:pPr marL="233363" indent="-233363" eaLnBrk="0" hangingPunct="0"/>
            <a:r>
              <a:rPr lang="en-US" sz="2800" dirty="0">
                <a:solidFill>
                  <a:srgbClr val="002142"/>
                </a:solidFill>
              </a:rPr>
              <a:t>Role in pregnancy:</a:t>
            </a:r>
          </a:p>
          <a:p>
            <a:pPr marL="233363" indent="-233363" eaLnBrk="0" hangingPunct="0"/>
            <a:endParaRPr lang="en-US" sz="2800" dirty="0">
              <a:solidFill>
                <a:srgbClr val="002142"/>
              </a:solidFill>
            </a:endParaRPr>
          </a:p>
          <a:p>
            <a:pPr marL="233363" indent="-233363" eaLnBrk="0" hangingPunct="0">
              <a:spcAft>
                <a:spcPct val="85000"/>
              </a:spcAft>
              <a:buClr>
                <a:srgbClr val="003399"/>
              </a:buClr>
              <a:buFontTx/>
              <a:buChar char="•"/>
            </a:pPr>
            <a:r>
              <a:rPr lang="en-US" sz="2800" dirty="0"/>
              <a:t>Weak estrogen.</a:t>
            </a:r>
          </a:p>
          <a:p>
            <a:pPr marL="233363" indent="-233363" eaLnBrk="0" hangingPunct="0">
              <a:spcAft>
                <a:spcPct val="85000"/>
              </a:spcAft>
              <a:buClr>
                <a:srgbClr val="003399"/>
              </a:buClr>
              <a:buFontTx/>
              <a:buChar char="•"/>
            </a:pPr>
            <a:r>
              <a:rPr lang="en-US" sz="2800" dirty="0"/>
              <a:t>Softening of the cervix prior to parturition? </a:t>
            </a:r>
          </a:p>
          <a:p>
            <a:pPr marL="233363" indent="-233363" eaLnBrk="0" hangingPunct="0">
              <a:spcAft>
                <a:spcPct val="85000"/>
              </a:spcAft>
              <a:buClr>
                <a:srgbClr val="003399"/>
              </a:buClr>
              <a:buFontTx/>
              <a:buChar char="•"/>
            </a:pPr>
            <a:r>
              <a:rPr lang="en-US" sz="2800" dirty="0"/>
              <a:t>Contributes to preparation of breast for lactation?</a:t>
            </a:r>
          </a:p>
        </p:txBody>
      </p:sp>
      <p:sp useBgFill="1">
        <p:nvSpPr>
          <p:cNvPr id="29698" name="Rectangle 4"/>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609600"/>
            <a:ext cx="5638800" cy="1013098"/>
          </a:xfrm>
          <a:prstGeom prst="rect">
            <a:avLst/>
          </a:prstGeom>
          <a:noFill/>
          <a:ln w="12700">
            <a:noFill/>
            <a:miter lim="800000"/>
            <a:headEnd/>
            <a:tailEnd/>
          </a:ln>
        </p:spPr>
        <p:txBody>
          <a:bodyPr lIns="90488" tIns="44450" rIns="90488" bIns="44450">
            <a:spAutoFit/>
          </a:bodyPr>
          <a:lstStyle/>
          <a:p>
            <a:pPr algn="ctr"/>
            <a:r>
              <a:rPr lang="en-US" sz="3000" i="1" dirty="0">
                <a:solidFill>
                  <a:srgbClr val="00007F"/>
                </a:solidFill>
              </a:rPr>
              <a:t>human chorionic </a:t>
            </a:r>
            <a:r>
              <a:rPr lang="en-US" sz="3000" i="1" dirty="0" err="1">
                <a:solidFill>
                  <a:srgbClr val="00007F"/>
                </a:solidFill>
              </a:rPr>
              <a:t>gonadotropin</a:t>
            </a:r>
            <a:endParaRPr lang="en-US" sz="3000" i="1" dirty="0">
              <a:solidFill>
                <a:srgbClr val="00007F"/>
              </a:solidFill>
            </a:endParaRPr>
          </a:p>
          <a:p>
            <a:pPr algn="ctr"/>
            <a:r>
              <a:rPr lang="en-US" sz="3000" i="1" dirty="0">
                <a:solidFill>
                  <a:srgbClr val="00007F"/>
                </a:solidFill>
              </a:rPr>
              <a:t>(</a:t>
            </a:r>
            <a:r>
              <a:rPr lang="en-US" sz="3000" i="1" dirty="0" err="1">
                <a:solidFill>
                  <a:srgbClr val="00007F"/>
                </a:solidFill>
              </a:rPr>
              <a:t>hCG</a:t>
            </a:r>
            <a:r>
              <a:rPr lang="en-US" sz="3000" i="1" dirty="0">
                <a:solidFill>
                  <a:srgbClr val="00007F"/>
                </a:solidFill>
              </a:rPr>
              <a:t>)</a:t>
            </a:r>
          </a:p>
        </p:txBody>
      </p:sp>
      <p:sp>
        <p:nvSpPr>
          <p:cNvPr id="30722" name="Rectangle 3"/>
          <p:cNvSpPr>
            <a:spLocks noChangeArrowheads="1"/>
          </p:cNvSpPr>
          <p:nvPr/>
        </p:nvSpPr>
        <p:spPr bwMode="auto">
          <a:xfrm>
            <a:off x="304800" y="3218622"/>
            <a:ext cx="8839200" cy="3105978"/>
          </a:xfrm>
          <a:prstGeom prst="rect">
            <a:avLst/>
          </a:prstGeom>
          <a:noFill/>
          <a:ln w="12700">
            <a:noFill/>
            <a:miter lim="800000"/>
            <a:headEnd/>
            <a:tailEnd/>
          </a:ln>
        </p:spPr>
        <p:txBody>
          <a:bodyPr wrap="square" lIns="90488" tIns="44450" rIns="90488" bIns="44450">
            <a:spAutoFit/>
          </a:bodyPr>
          <a:lstStyle/>
          <a:p>
            <a:pPr marL="341313" lvl="1" indent="-341313">
              <a:lnSpc>
                <a:spcPct val="110000"/>
              </a:lnSpc>
              <a:spcAft>
                <a:spcPct val="50000"/>
              </a:spcAft>
              <a:buClr>
                <a:srgbClr val="00007F"/>
              </a:buClr>
              <a:buSzPct val="100000"/>
              <a:buFontTx/>
              <a:buChar char="•"/>
              <a:tabLst>
                <a:tab pos="1714500" algn="l"/>
                <a:tab pos="4857750" algn="l"/>
                <a:tab pos="7191375" algn="l"/>
              </a:tabLst>
            </a:pPr>
            <a:r>
              <a:rPr lang="en-US" sz="2800" dirty="0"/>
              <a:t>alpha-beta subunit glycoprotein                                      hormone</a:t>
            </a:r>
          </a:p>
          <a:p>
            <a:pPr marL="341313" lvl="1" indent="-341313">
              <a:lnSpc>
                <a:spcPct val="110000"/>
              </a:lnSpc>
              <a:spcAft>
                <a:spcPct val="50000"/>
              </a:spcAft>
              <a:buClr>
                <a:srgbClr val="00007F"/>
              </a:buClr>
              <a:buSzPct val="100000"/>
              <a:buFontTx/>
              <a:buChar char="•"/>
              <a:tabLst>
                <a:tab pos="1714500" algn="l"/>
                <a:tab pos="4857750" algn="l"/>
                <a:tab pos="7191375" algn="l"/>
              </a:tabLst>
            </a:pPr>
            <a:r>
              <a:rPr lang="en-US" sz="2800" dirty="0"/>
              <a:t>molecular weight approx. 38,000 </a:t>
            </a:r>
            <a:r>
              <a:rPr lang="en-US" sz="2800" dirty="0" err="1"/>
              <a:t>daltons</a:t>
            </a:r>
            <a:endParaRPr lang="en-US" sz="2800" dirty="0"/>
          </a:p>
          <a:p>
            <a:pPr marL="341313" lvl="1" indent="-341313">
              <a:lnSpc>
                <a:spcPct val="110000"/>
              </a:lnSpc>
              <a:spcAft>
                <a:spcPct val="50000"/>
              </a:spcAft>
              <a:buClr>
                <a:srgbClr val="00007F"/>
              </a:buClr>
              <a:buSzPct val="100000"/>
              <a:buFontTx/>
              <a:buChar char="•"/>
              <a:tabLst>
                <a:tab pos="1714500" algn="l"/>
                <a:tab pos="4857750" algn="l"/>
                <a:tab pos="7191375" algn="l"/>
              </a:tabLst>
            </a:pPr>
            <a:r>
              <a:rPr lang="en-US" sz="2800" dirty="0"/>
              <a:t>synthesized in placenta </a:t>
            </a:r>
            <a:r>
              <a:rPr lang="en-US" sz="2800" dirty="0" err="1"/>
              <a:t>syncytiotrophoblast</a:t>
            </a:r>
            <a:endParaRPr lang="en-US" sz="2800" dirty="0"/>
          </a:p>
          <a:p>
            <a:pPr marL="341313" lvl="1" indent="-341313">
              <a:lnSpc>
                <a:spcPct val="110000"/>
              </a:lnSpc>
              <a:spcAft>
                <a:spcPct val="50000"/>
              </a:spcAft>
              <a:buClr>
                <a:srgbClr val="00007F"/>
              </a:buClr>
              <a:buSzPct val="100000"/>
              <a:buFontTx/>
              <a:buChar char="•"/>
              <a:tabLst>
                <a:tab pos="1714500" algn="l"/>
                <a:tab pos="4857750" algn="l"/>
                <a:tab pos="7191375" algn="l"/>
              </a:tabLst>
            </a:pPr>
            <a:r>
              <a:rPr lang="en-US" sz="2800" dirty="0"/>
              <a:t>half-life in blood approx. 1-2 days</a:t>
            </a:r>
          </a:p>
        </p:txBody>
      </p:sp>
      <p:pic>
        <p:nvPicPr>
          <p:cNvPr id="30723" name="Picture 4" descr="hcg -jpeg"/>
          <p:cNvPicPr>
            <a:picLocks noChangeAspect="1" noChangeArrowheads="1"/>
          </p:cNvPicPr>
          <p:nvPr/>
        </p:nvPicPr>
        <p:blipFill>
          <a:blip r:embed="rId2" cstate="print">
            <a:lum bright="-6000" contrast="30000"/>
          </a:blip>
          <a:srcRect/>
          <a:stretch>
            <a:fillRect/>
          </a:stretch>
        </p:blipFill>
        <p:spPr bwMode="auto">
          <a:xfrm>
            <a:off x="5638800" y="228600"/>
            <a:ext cx="3335338" cy="287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04800" y="815702"/>
            <a:ext cx="5003800" cy="1013098"/>
          </a:xfrm>
          <a:prstGeom prst="rect">
            <a:avLst/>
          </a:prstGeom>
          <a:noFill/>
          <a:ln w="12700">
            <a:noFill/>
            <a:miter lim="800000"/>
            <a:headEnd/>
            <a:tailEnd/>
          </a:ln>
        </p:spPr>
        <p:txBody>
          <a:bodyPr wrap="square" lIns="90488" tIns="44450" rIns="90488" bIns="44450">
            <a:spAutoFit/>
          </a:bodyPr>
          <a:lstStyle/>
          <a:p>
            <a:pPr eaLnBrk="0" hangingPunct="0"/>
            <a:r>
              <a:rPr lang="en-US" sz="3000" i="1" dirty="0">
                <a:solidFill>
                  <a:srgbClr val="002060"/>
                </a:solidFill>
              </a:rPr>
              <a:t>free alpha </a:t>
            </a:r>
            <a:r>
              <a:rPr lang="en-US" sz="3000" i="1" dirty="0" smtClean="0">
                <a:solidFill>
                  <a:srgbClr val="002060"/>
                </a:solidFill>
              </a:rPr>
              <a:t>and beta </a:t>
            </a:r>
          </a:p>
          <a:p>
            <a:pPr eaLnBrk="0" hangingPunct="0"/>
            <a:r>
              <a:rPr lang="en-US" sz="3000" i="1" dirty="0" smtClean="0">
                <a:solidFill>
                  <a:srgbClr val="002060"/>
                </a:solidFill>
              </a:rPr>
              <a:t>subunits of </a:t>
            </a:r>
            <a:r>
              <a:rPr lang="en-US" sz="3000" i="1" dirty="0">
                <a:solidFill>
                  <a:srgbClr val="002060"/>
                </a:solidFill>
              </a:rPr>
              <a:t>hCG</a:t>
            </a:r>
          </a:p>
        </p:txBody>
      </p:sp>
      <p:sp>
        <p:nvSpPr>
          <p:cNvPr id="31746" name="Rectangle 3"/>
          <p:cNvSpPr>
            <a:spLocks noChangeArrowheads="1"/>
          </p:cNvSpPr>
          <p:nvPr/>
        </p:nvSpPr>
        <p:spPr bwMode="auto">
          <a:xfrm>
            <a:off x="338138" y="2438400"/>
            <a:ext cx="8501062" cy="4115486"/>
          </a:xfrm>
          <a:prstGeom prst="rect">
            <a:avLst/>
          </a:prstGeom>
          <a:noFill/>
          <a:ln w="12700">
            <a:noFill/>
            <a:miter lim="800000"/>
            <a:headEnd/>
            <a:tailEnd/>
          </a:ln>
        </p:spPr>
        <p:txBody>
          <a:bodyPr lIns="90488" tIns="44450" rIns="90488" bIns="44450">
            <a:spAutoFit/>
          </a:bodyPr>
          <a:lstStyle/>
          <a:p>
            <a:pPr marL="285750" indent="-285750" eaLnBrk="0" hangingPunct="0">
              <a:lnSpc>
                <a:spcPct val="90000"/>
              </a:lnSpc>
              <a:spcAft>
                <a:spcPts val="2400"/>
              </a:spcAft>
              <a:buClr>
                <a:srgbClr val="00007F"/>
              </a:buClr>
              <a:buSzPct val="100000"/>
              <a:buFontTx/>
              <a:buChar char="•"/>
              <a:tabLst>
                <a:tab pos="1714500" algn="l"/>
                <a:tab pos="4857750" algn="l"/>
                <a:tab pos="7191375" algn="l"/>
              </a:tabLst>
            </a:pPr>
            <a:r>
              <a:rPr lang="en-US" sz="2800" dirty="0"/>
              <a:t>no known biological function </a:t>
            </a:r>
            <a:r>
              <a:rPr lang="en-US" sz="2800" dirty="0" smtClean="0"/>
              <a:t>                                as </a:t>
            </a:r>
            <a:r>
              <a:rPr lang="en-US" sz="2800" dirty="0"/>
              <a:t>individual subunits</a:t>
            </a:r>
          </a:p>
          <a:p>
            <a:pPr marL="285750" indent="-285750" eaLnBrk="0" hangingPunct="0">
              <a:lnSpc>
                <a:spcPct val="90000"/>
              </a:lnSpc>
              <a:spcAft>
                <a:spcPts val="2400"/>
              </a:spcAft>
              <a:buClr>
                <a:srgbClr val="00007F"/>
              </a:buClr>
              <a:buSzPct val="100000"/>
              <a:buFontTx/>
              <a:buChar char="•"/>
              <a:tabLst>
                <a:tab pos="1714500" algn="l"/>
                <a:tab pos="4857750" algn="l"/>
                <a:tab pos="7191375" algn="l"/>
              </a:tabLst>
            </a:pPr>
            <a:r>
              <a:rPr lang="en-US" sz="2800" dirty="0"/>
              <a:t>molecular weight of alpha subunit approx. 15,000 </a:t>
            </a:r>
            <a:r>
              <a:rPr lang="en-US" sz="2800" dirty="0" err="1"/>
              <a:t>daltons</a:t>
            </a:r>
            <a:endParaRPr lang="en-US" sz="2800" dirty="0"/>
          </a:p>
          <a:p>
            <a:pPr marL="285750" indent="-285750" eaLnBrk="0" hangingPunct="0">
              <a:lnSpc>
                <a:spcPct val="90000"/>
              </a:lnSpc>
              <a:spcAft>
                <a:spcPts val="2400"/>
              </a:spcAft>
              <a:buClr>
                <a:srgbClr val="00007F"/>
              </a:buClr>
              <a:buSzPct val="100000"/>
              <a:buFontTx/>
              <a:buChar char="•"/>
              <a:tabLst>
                <a:tab pos="1714500" algn="l"/>
                <a:tab pos="4857750" algn="l"/>
                <a:tab pos="7191375" algn="l"/>
              </a:tabLst>
            </a:pPr>
            <a:r>
              <a:rPr lang="en-US" sz="2800" dirty="0"/>
              <a:t>molecular weight of beta subunit approx. 23,000 </a:t>
            </a:r>
            <a:r>
              <a:rPr lang="en-US" sz="2800" dirty="0" err="1"/>
              <a:t>daltons</a:t>
            </a:r>
            <a:endParaRPr lang="en-US" sz="2800" dirty="0"/>
          </a:p>
          <a:p>
            <a:pPr marL="285750" indent="-285750" eaLnBrk="0" hangingPunct="0">
              <a:lnSpc>
                <a:spcPct val="90000"/>
              </a:lnSpc>
              <a:spcAft>
                <a:spcPts val="2400"/>
              </a:spcAft>
              <a:buClr>
                <a:srgbClr val="00007F"/>
              </a:buClr>
              <a:buSzPct val="100000"/>
              <a:buFontTx/>
              <a:buChar char="•"/>
              <a:tabLst>
                <a:tab pos="1714500" algn="l"/>
                <a:tab pos="4857750" algn="l"/>
                <a:tab pos="7191375" algn="l"/>
              </a:tabLst>
            </a:pPr>
            <a:r>
              <a:rPr lang="en-US" sz="2800" dirty="0"/>
              <a:t>secreted by placenta as free subunits; produced by dissociation of intact </a:t>
            </a:r>
            <a:r>
              <a:rPr lang="en-US" sz="2800" dirty="0" err="1"/>
              <a:t>hCG</a:t>
            </a:r>
            <a:r>
              <a:rPr lang="en-US" sz="2800" dirty="0"/>
              <a:t> in blood</a:t>
            </a:r>
          </a:p>
        </p:txBody>
      </p:sp>
      <p:pic>
        <p:nvPicPr>
          <p:cNvPr id="31747" name="Picture 4" descr="hcg -jpeg"/>
          <p:cNvPicPr>
            <a:picLocks noChangeAspect="1" noChangeArrowheads="1"/>
          </p:cNvPicPr>
          <p:nvPr/>
        </p:nvPicPr>
        <p:blipFill>
          <a:blip r:embed="rId2" cstate="print">
            <a:lum bright="-6000" contrast="30000"/>
          </a:blip>
          <a:srcRect/>
          <a:stretch>
            <a:fillRect/>
          </a:stretch>
        </p:blipFill>
        <p:spPr bwMode="auto">
          <a:xfrm>
            <a:off x="5638800" y="254000"/>
            <a:ext cx="3335338" cy="2870200"/>
          </a:xfrm>
          <a:prstGeom prst="rect">
            <a:avLst/>
          </a:prstGeom>
          <a:noFill/>
          <a:ln w="9525">
            <a:noFill/>
            <a:miter lim="800000"/>
            <a:headEnd/>
            <a:tailEnd/>
          </a:ln>
        </p:spPr>
      </p:pic>
      <p:sp>
        <p:nvSpPr>
          <p:cNvPr id="31748" name="Text Box 5"/>
          <p:cNvSpPr txBox="1">
            <a:spLocks noChangeArrowheads="1"/>
          </p:cNvSpPr>
          <p:nvPr/>
        </p:nvSpPr>
        <p:spPr bwMode="auto">
          <a:xfrm>
            <a:off x="5618163" y="831850"/>
            <a:ext cx="777875" cy="457200"/>
          </a:xfrm>
          <a:prstGeom prst="rect">
            <a:avLst/>
          </a:prstGeom>
          <a:noFill/>
          <a:ln w="12700">
            <a:noFill/>
            <a:miter lim="800000"/>
            <a:headEnd/>
            <a:tailEnd/>
          </a:ln>
        </p:spPr>
        <p:txBody>
          <a:bodyPr wrap="none">
            <a:spAutoFit/>
          </a:bodyPr>
          <a:lstStyle/>
          <a:p>
            <a:pPr eaLnBrk="0" hangingPunct="0"/>
            <a:r>
              <a:rPr lang="en-US" sz="2400">
                <a:solidFill>
                  <a:srgbClr val="00007F"/>
                </a:solidFill>
              </a:rPr>
              <a:t>beta</a:t>
            </a:r>
          </a:p>
        </p:txBody>
      </p:sp>
      <p:sp>
        <p:nvSpPr>
          <p:cNvPr id="31749" name="Text Box 6"/>
          <p:cNvSpPr txBox="1">
            <a:spLocks noChangeArrowheads="1"/>
          </p:cNvSpPr>
          <p:nvPr/>
        </p:nvSpPr>
        <p:spPr bwMode="auto">
          <a:xfrm>
            <a:off x="7920038" y="2316163"/>
            <a:ext cx="931862" cy="457200"/>
          </a:xfrm>
          <a:prstGeom prst="rect">
            <a:avLst/>
          </a:prstGeom>
          <a:noFill/>
          <a:ln w="12700">
            <a:noFill/>
            <a:miter lim="800000"/>
            <a:headEnd/>
            <a:tailEnd/>
          </a:ln>
        </p:spPr>
        <p:txBody>
          <a:bodyPr wrap="none">
            <a:spAutoFit/>
          </a:bodyPr>
          <a:lstStyle/>
          <a:p>
            <a:pPr eaLnBrk="0" hangingPunct="0"/>
            <a:r>
              <a:rPr lang="en-US" sz="2400">
                <a:solidFill>
                  <a:srgbClr val="00007F"/>
                </a:solidFill>
              </a:rPr>
              <a:t>alpha</a:t>
            </a:r>
          </a:p>
        </p:txBody>
      </p:sp>
      <p:sp useBgFill="1">
        <p:nvSpPr>
          <p:cNvPr id="31750" name="Rectangle 7"/>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2" descr="~lwf0001"/>
          <p:cNvPicPr>
            <a:picLocks noChangeAspect="1" noChangeArrowheads="1"/>
          </p:cNvPicPr>
          <p:nvPr/>
        </p:nvPicPr>
        <p:blipFill>
          <a:blip r:embed="rId2" cstate="print"/>
          <a:srcRect l="4778"/>
          <a:stretch>
            <a:fillRect/>
          </a:stretch>
        </p:blipFill>
        <p:spPr bwMode="auto">
          <a:xfrm>
            <a:off x="1104900" y="1219200"/>
            <a:ext cx="4229100" cy="5410200"/>
          </a:xfrm>
          <a:prstGeom prst="rect">
            <a:avLst/>
          </a:prstGeom>
          <a:noFill/>
          <a:ln w="9525">
            <a:noFill/>
            <a:miter lim="800000"/>
            <a:headEnd/>
            <a:tailEnd/>
          </a:ln>
        </p:spPr>
      </p:pic>
      <p:sp>
        <p:nvSpPr>
          <p:cNvPr id="32770" name="Text Box 3"/>
          <p:cNvSpPr txBox="1">
            <a:spLocks noChangeArrowheads="1"/>
          </p:cNvSpPr>
          <p:nvPr/>
        </p:nvSpPr>
        <p:spPr bwMode="auto">
          <a:xfrm>
            <a:off x="381000" y="152400"/>
            <a:ext cx="8399463" cy="954107"/>
          </a:xfrm>
          <a:prstGeom prst="rect">
            <a:avLst/>
          </a:prstGeom>
          <a:noFill/>
          <a:ln w="12700">
            <a:noFill/>
            <a:miter lim="800000"/>
            <a:headEnd/>
            <a:tailEnd/>
          </a:ln>
        </p:spPr>
        <p:txBody>
          <a:bodyPr>
            <a:spAutoFit/>
          </a:bodyPr>
          <a:lstStyle/>
          <a:p>
            <a:pPr algn="ctr" eaLnBrk="0" hangingPunct="0"/>
            <a:r>
              <a:rPr lang="en-US" sz="2800" dirty="0">
                <a:solidFill>
                  <a:srgbClr val="00007F"/>
                </a:solidFill>
              </a:rPr>
              <a:t>Pattern of </a:t>
            </a:r>
            <a:r>
              <a:rPr lang="en-US" sz="2800" dirty="0" err="1">
                <a:solidFill>
                  <a:srgbClr val="00007F"/>
                </a:solidFill>
              </a:rPr>
              <a:t>hCG</a:t>
            </a:r>
            <a:r>
              <a:rPr lang="en-US" sz="2800" dirty="0">
                <a:solidFill>
                  <a:srgbClr val="00007F"/>
                </a:solidFill>
              </a:rPr>
              <a:t> and its Free Subunits in Maternal </a:t>
            </a:r>
            <a:r>
              <a:rPr lang="en-US" sz="2800" dirty="0" smtClean="0">
                <a:solidFill>
                  <a:srgbClr val="00007F"/>
                </a:solidFill>
              </a:rPr>
              <a:t>Serum During </a:t>
            </a:r>
            <a:r>
              <a:rPr lang="en-US" sz="2800" dirty="0">
                <a:solidFill>
                  <a:srgbClr val="00007F"/>
                </a:solidFill>
              </a:rPr>
              <a:t>the First Half of Pregnancy</a:t>
            </a:r>
          </a:p>
        </p:txBody>
      </p:sp>
      <p:sp>
        <p:nvSpPr>
          <p:cNvPr id="32771" name="Text Box 4"/>
          <p:cNvSpPr txBox="1">
            <a:spLocks noChangeArrowheads="1"/>
          </p:cNvSpPr>
          <p:nvPr/>
        </p:nvSpPr>
        <p:spPr bwMode="auto">
          <a:xfrm>
            <a:off x="5961063" y="2917825"/>
            <a:ext cx="2911475" cy="1349375"/>
          </a:xfrm>
          <a:prstGeom prst="rect">
            <a:avLst/>
          </a:prstGeom>
          <a:noFill/>
          <a:ln w="12700">
            <a:noFill/>
            <a:miter lim="800000"/>
            <a:headEnd/>
            <a:tailEnd/>
          </a:ln>
        </p:spPr>
        <p:txBody>
          <a:bodyPr>
            <a:spAutoFit/>
          </a:bodyPr>
          <a:lstStyle/>
          <a:p>
            <a:pPr eaLnBrk="0" hangingPunct="0">
              <a:lnSpc>
                <a:spcPct val="125000"/>
              </a:lnSpc>
            </a:pPr>
            <a:r>
              <a:rPr lang="en-US" sz="2200"/>
              <a:t>M Ozturk </a:t>
            </a:r>
            <a:r>
              <a:rPr lang="en-US" sz="2200" i="1"/>
              <a:t>et al</a:t>
            </a:r>
            <a:r>
              <a:rPr lang="en-US" sz="2200"/>
              <a:t>, </a:t>
            </a:r>
            <a:r>
              <a:rPr lang="en-US" sz="2200" i="1"/>
              <a:t>Endocrinology</a:t>
            </a:r>
            <a:r>
              <a:rPr lang="en-US" sz="2200"/>
              <a:t> 1987; 120:549-558.</a:t>
            </a:r>
          </a:p>
        </p:txBody>
      </p:sp>
      <p:sp useBgFill="1">
        <p:nvSpPr>
          <p:cNvPr id="32772" name="Rectangle 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3793" name="Rectangle 2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pic>
        <p:nvPicPr>
          <p:cNvPr id="33794" name="Picture 2" descr="img020"/>
          <p:cNvPicPr>
            <a:picLocks noChangeAspect="1" noChangeArrowheads="1"/>
          </p:cNvPicPr>
          <p:nvPr/>
        </p:nvPicPr>
        <p:blipFill>
          <a:blip r:embed="rId2" cstate="print"/>
          <a:srcRect l="23438" t="29167" r="20313"/>
          <a:stretch>
            <a:fillRect/>
          </a:stretch>
        </p:blipFill>
        <p:spPr bwMode="auto">
          <a:xfrm>
            <a:off x="4038600" y="152400"/>
            <a:ext cx="4495800" cy="4244975"/>
          </a:xfrm>
          <a:prstGeom prst="rect">
            <a:avLst/>
          </a:prstGeom>
          <a:noFill/>
          <a:ln w="9525">
            <a:noFill/>
            <a:miter lim="800000"/>
            <a:headEnd/>
            <a:tailEnd/>
          </a:ln>
        </p:spPr>
      </p:pic>
      <p:sp>
        <p:nvSpPr>
          <p:cNvPr id="33795" name="Line 3"/>
          <p:cNvSpPr>
            <a:spLocks noChangeShapeType="1"/>
          </p:cNvSpPr>
          <p:nvPr/>
        </p:nvSpPr>
        <p:spPr bwMode="auto">
          <a:xfrm flipH="1">
            <a:off x="3733800" y="1066800"/>
            <a:ext cx="1905000" cy="1447800"/>
          </a:xfrm>
          <a:prstGeom prst="line">
            <a:avLst/>
          </a:prstGeom>
          <a:noFill/>
          <a:ln w="12700">
            <a:solidFill>
              <a:srgbClr val="003366"/>
            </a:solidFill>
            <a:round/>
            <a:headEnd/>
            <a:tailEnd type="triangle" w="med" len="med"/>
          </a:ln>
        </p:spPr>
        <p:txBody>
          <a:bodyPr/>
          <a:lstStyle/>
          <a:p>
            <a:endParaRPr lang="en-US"/>
          </a:p>
        </p:txBody>
      </p:sp>
      <p:sp>
        <p:nvSpPr>
          <p:cNvPr id="33796" name="Text Box 4"/>
          <p:cNvSpPr txBox="1">
            <a:spLocks noChangeArrowheads="1"/>
          </p:cNvSpPr>
          <p:nvPr/>
        </p:nvSpPr>
        <p:spPr bwMode="auto">
          <a:xfrm>
            <a:off x="2854325" y="2427288"/>
            <a:ext cx="915988" cy="519112"/>
          </a:xfrm>
          <a:prstGeom prst="rect">
            <a:avLst/>
          </a:prstGeom>
          <a:noFill/>
          <a:ln w="12700">
            <a:noFill/>
            <a:miter lim="800000"/>
            <a:headEnd/>
            <a:tailEnd/>
          </a:ln>
        </p:spPr>
        <p:txBody>
          <a:bodyPr wrap="none">
            <a:spAutoFit/>
          </a:bodyPr>
          <a:lstStyle/>
          <a:p>
            <a:pPr algn="ctr" eaLnBrk="0" hangingPunct="0"/>
            <a:r>
              <a:rPr lang="en-US" sz="2800">
                <a:solidFill>
                  <a:srgbClr val="003366"/>
                </a:solidFill>
              </a:rPr>
              <a:t>hCG</a:t>
            </a:r>
          </a:p>
        </p:txBody>
      </p:sp>
      <p:sp>
        <p:nvSpPr>
          <p:cNvPr id="860174" name="Rectangle 14"/>
          <p:cNvSpPr>
            <a:spLocks noChangeArrowheads="1"/>
          </p:cNvSpPr>
          <p:nvPr/>
        </p:nvSpPr>
        <p:spPr bwMode="auto">
          <a:xfrm>
            <a:off x="381000" y="76200"/>
            <a:ext cx="2819400" cy="2873375"/>
          </a:xfrm>
          <a:prstGeom prst="rect">
            <a:avLst/>
          </a:prstGeom>
          <a:noFill/>
          <a:ln w="12700">
            <a:noFill/>
            <a:miter lim="800000"/>
            <a:headEnd/>
            <a:tailEnd/>
          </a:ln>
        </p:spPr>
        <p:txBody>
          <a:bodyPr>
            <a:spAutoFit/>
          </a:bodyPr>
          <a:lstStyle/>
          <a:p>
            <a:pPr eaLnBrk="0" hangingPunct="0">
              <a:lnSpc>
                <a:spcPct val="95000"/>
              </a:lnSpc>
            </a:pPr>
            <a:r>
              <a:rPr lang="en-US" sz="2400"/>
              <a:t>During 1st trimester, is required for maintaining </a:t>
            </a:r>
            <a:r>
              <a:rPr lang="en-US" sz="2400" i="1"/>
              <a:t>progesterone</a:t>
            </a:r>
            <a:r>
              <a:rPr lang="en-US" sz="2400"/>
              <a:t> synthesis by the mother’s corpus luteum.</a:t>
            </a:r>
          </a:p>
        </p:txBody>
      </p:sp>
      <p:grpSp>
        <p:nvGrpSpPr>
          <p:cNvPr id="2" name="Group 24"/>
          <p:cNvGrpSpPr>
            <a:grpSpLocks/>
          </p:cNvGrpSpPr>
          <p:nvPr/>
        </p:nvGrpSpPr>
        <p:grpSpPr bwMode="auto">
          <a:xfrm>
            <a:off x="0" y="3276600"/>
            <a:ext cx="3352800" cy="1828800"/>
            <a:chOff x="0" y="2064"/>
            <a:chExt cx="2112" cy="1152"/>
          </a:xfrm>
        </p:grpSpPr>
        <p:sp>
          <p:nvSpPr>
            <p:cNvPr id="33807" name="Rectangle 23"/>
            <p:cNvSpPr>
              <a:spLocks noChangeArrowheads="1"/>
            </p:cNvSpPr>
            <p:nvPr/>
          </p:nvSpPr>
          <p:spPr bwMode="auto">
            <a:xfrm>
              <a:off x="0" y="2064"/>
              <a:ext cx="2112" cy="1152"/>
            </a:xfrm>
            <a:prstGeom prst="rect">
              <a:avLst/>
            </a:prstGeom>
            <a:solidFill>
              <a:schemeClr val="bg1"/>
            </a:solidFill>
            <a:ln w="9525">
              <a:solidFill>
                <a:schemeClr val="bg1"/>
              </a:solidFill>
              <a:miter lim="800000"/>
              <a:headEnd/>
              <a:tailEnd/>
            </a:ln>
          </p:spPr>
          <p:txBody>
            <a:bodyPr wrap="none" anchor="ctr"/>
            <a:lstStyle/>
            <a:p>
              <a:pPr algn="ctr"/>
              <a:endParaRPr lang="en-US"/>
            </a:p>
          </p:txBody>
        </p:sp>
        <p:pic>
          <p:nvPicPr>
            <p:cNvPr id="33808" name="Picture 5" descr="ovary-schematic"/>
            <p:cNvPicPr>
              <a:picLocks noChangeAspect="1" noChangeArrowheads="1"/>
            </p:cNvPicPr>
            <p:nvPr/>
          </p:nvPicPr>
          <p:blipFill>
            <a:blip r:embed="rId3" cstate="print"/>
            <a:srcRect l="5882" t="10359" r="17647" b="20575"/>
            <a:stretch>
              <a:fillRect/>
            </a:stretch>
          </p:blipFill>
          <p:spPr bwMode="auto">
            <a:xfrm>
              <a:off x="144" y="2160"/>
              <a:ext cx="1872" cy="960"/>
            </a:xfrm>
            <a:prstGeom prst="rect">
              <a:avLst/>
            </a:prstGeom>
            <a:noFill/>
            <a:ln w="9525">
              <a:noFill/>
              <a:miter lim="800000"/>
              <a:headEnd/>
              <a:tailEnd/>
            </a:ln>
          </p:spPr>
        </p:pic>
        <p:sp>
          <p:nvSpPr>
            <p:cNvPr id="33809" name="Rectangle 7"/>
            <p:cNvSpPr>
              <a:spLocks noChangeArrowheads="1"/>
            </p:cNvSpPr>
            <p:nvPr/>
          </p:nvSpPr>
          <p:spPr bwMode="auto">
            <a:xfrm>
              <a:off x="48" y="2544"/>
              <a:ext cx="336" cy="528"/>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0" name="Rectangle 8"/>
            <p:cNvSpPr>
              <a:spLocks noChangeArrowheads="1"/>
            </p:cNvSpPr>
            <p:nvPr/>
          </p:nvSpPr>
          <p:spPr bwMode="auto">
            <a:xfrm>
              <a:off x="384" y="3024"/>
              <a:ext cx="384" cy="192"/>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1" name="Rectangle 9"/>
            <p:cNvSpPr>
              <a:spLocks noChangeArrowheads="1"/>
            </p:cNvSpPr>
            <p:nvPr/>
          </p:nvSpPr>
          <p:spPr bwMode="auto">
            <a:xfrm>
              <a:off x="1632" y="3024"/>
              <a:ext cx="384" cy="192"/>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2" name="Rectangle 10"/>
            <p:cNvSpPr>
              <a:spLocks noChangeArrowheads="1"/>
            </p:cNvSpPr>
            <p:nvPr/>
          </p:nvSpPr>
          <p:spPr bwMode="auto">
            <a:xfrm>
              <a:off x="1728" y="2832"/>
              <a:ext cx="384" cy="192"/>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3" name="Rectangle 11"/>
            <p:cNvSpPr>
              <a:spLocks noChangeArrowheads="1"/>
            </p:cNvSpPr>
            <p:nvPr/>
          </p:nvSpPr>
          <p:spPr bwMode="auto">
            <a:xfrm>
              <a:off x="1728" y="2112"/>
              <a:ext cx="384" cy="192"/>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4" name="Rectangle 12"/>
            <p:cNvSpPr>
              <a:spLocks noChangeArrowheads="1"/>
            </p:cNvSpPr>
            <p:nvPr/>
          </p:nvSpPr>
          <p:spPr bwMode="auto">
            <a:xfrm>
              <a:off x="576" y="2064"/>
              <a:ext cx="288" cy="192"/>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5" name="Rectangle 13"/>
            <p:cNvSpPr>
              <a:spLocks noChangeArrowheads="1"/>
            </p:cNvSpPr>
            <p:nvPr/>
          </p:nvSpPr>
          <p:spPr bwMode="auto">
            <a:xfrm>
              <a:off x="960" y="2112"/>
              <a:ext cx="288" cy="96"/>
            </a:xfrm>
            <a:prstGeom prst="rect">
              <a:avLst/>
            </a:prstGeom>
            <a:solidFill>
              <a:schemeClr val="bg1"/>
            </a:solidFill>
            <a:ln w="12700">
              <a:solidFill>
                <a:schemeClr val="bg1"/>
              </a:solidFill>
              <a:miter lim="800000"/>
              <a:headEnd/>
              <a:tailEnd/>
            </a:ln>
          </p:spPr>
          <p:txBody>
            <a:bodyPr wrap="none" anchor="ctr"/>
            <a:lstStyle/>
            <a:p>
              <a:pPr algn="ctr"/>
              <a:endParaRPr lang="en-US"/>
            </a:p>
          </p:txBody>
        </p:sp>
        <p:sp>
          <p:nvSpPr>
            <p:cNvPr id="33816" name="Line 15"/>
            <p:cNvSpPr>
              <a:spLocks noChangeShapeType="1"/>
            </p:cNvSpPr>
            <p:nvPr/>
          </p:nvSpPr>
          <p:spPr bwMode="auto">
            <a:xfrm flipH="1" flipV="1">
              <a:off x="816" y="2064"/>
              <a:ext cx="192" cy="192"/>
            </a:xfrm>
            <a:prstGeom prst="line">
              <a:avLst/>
            </a:prstGeom>
            <a:noFill/>
            <a:ln w="12700">
              <a:solidFill>
                <a:srgbClr val="003366"/>
              </a:solidFill>
              <a:round/>
              <a:headEnd/>
              <a:tailEnd type="triangle" w="med" len="med"/>
            </a:ln>
          </p:spPr>
          <p:txBody>
            <a:bodyPr/>
            <a:lstStyle/>
            <a:p>
              <a:endParaRPr lang="en-US"/>
            </a:p>
          </p:txBody>
        </p:sp>
      </p:grpSp>
      <p:sp>
        <p:nvSpPr>
          <p:cNvPr id="860176" name="Text Box 16"/>
          <p:cNvSpPr txBox="1">
            <a:spLocks noChangeArrowheads="1"/>
          </p:cNvSpPr>
          <p:nvPr/>
        </p:nvSpPr>
        <p:spPr bwMode="auto">
          <a:xfrm>
            <a:off x="279400" y="2889250"/>
            <a:ext cx="1982788" cy="457200"/>
          </a:xfrm>
          <a:prstGeom prst="rect">
            <a:avLst/>
          </a:prstGeom>
          <a:noFill/>
          <a:ln w="12700">
            <a:noFill/>
            <a:miter lim="800000"/>
            <a:headEnd/>
            <a:tailEnd/>
          </a:ln>
        </p:spPr>
        <p:txBody>
          <a:bodyPr wrap="none">
            <a:spAutoFit/>
          </a:bodyPr>
          <a:lstStyle/>
          <a:p>
            <a:pPr algn="ctr" eaLnBrk="0" hangingPunct="0"/>
            <a:r>
              <a:rPr lang="en-US" sz="2400">
                <a:solidFill>
                  <a:srgbClr val="003366"/>
                </a:solidFill>
              </a:rPr>
              <a:t>progesterone</a:t>
            </a:r>
          </a:p>
        </p:txBody>
      </p:sp>
      <p:sp>
        <p:nvSpPr>
          <p:cNvPr id="860177" name="Freeform 17"/>
          <p:cNvSpPr>
            <a:spLocks/>
          </p:cNvSpPr>
          <p:nvPr/>
        </p:nvSpPr>
        <p:spPr bwMode="auto">
          <a:xfrm>
            <a:off x="3263900" y="2971800"/>
            <a:ext cx="3594100" cy="914400"/>
          </a:xfrm>
          <a:custGeom>
            <a:avLst/>
            <a:gdLst>
              <a:gd name="T0" fmla="*/ 2147483647 w 2408"/>
              <a:gd name="T1" fmla="*/ 0 h 1392"/>
              <a:gd name="T2" fmla="*/ 2147483647 w 2408"/>
              <a:gd name="T3" fmla="*/ 2147483647 h 1392"/>
              <a:gd name="T4" fmla="*/ 2147483647 w 2408"/>
              <a:gd name="T5" fmla="*/ 2147483647 h 1392"/>
              <a:gd name="T6" fmla="*/ 0 60000 65536"/>
              <a:gd name="T7" fmla="*/ 0 60000 65536"/>
              <a:gd name="T8" fmla="*/ 0 60000 65536"/>
              <a:gd name="T9" fmla="*/ 0 w 2408"/>
              <a:gd name="T10" fmla="*/ 0 h 1392"/>
              <a:gd name="T11" fmla="*/ 2408 w 2408"/>
              <a:gd name="T12" fmla="*/ 1392 h 1392"/>
            </a:gdLst>
            <a:ahLst/>
            <a:cxnLst>
              <a:cxn ang="T6">
                <a:pos x="T0" y="T1"/>
              </a:cxn>
              <a:cxn ang="T7">
                <a:pos x="T2" y="T3"/>
              </a:cxn>
              <a:cxn ang="T8">
                <a:pos x="T4" y="T5"/>
              </a:cxn>
            </a:cxnLst>
            <a:rect l="T9" t="T10" r="T11" b="T12"/>
            <a:pathLst>
              <a:path w="2408" h="1392">
                <a:moveTo>
                  <a:pt x="56" y="0"/>
                </a:moveTo>
                <a:cubicBezTo>
                  <a:pt x="28" y="460"/>
                  <a:pt x="0" y="920"/>
                  <a:pt x="392" y="1152"/>
                </a:cubicBezTo>
                <a:cubicBezTo>
                  <a:pt x="784" y="1384"/>
                  <a:pt x="1596" y="1388"/>
                  <a:pt x="2408" y="1392"/>
                </a:cubicBezTo>
              </a:path>
            </a:pathLst>
          </a:custGeom>
          <a:noFill/>
          <a:ln w="12700" cap="flat" cmpd="sng">
            <a:solidFill>
              <a:srgbClr val="003366"/>
            </a:solidFill>
            <a:prstDash val="solid"/>
            <a:round/>
            <a:headEnd type="none" w="med" len="med"/>
            <a:tailEnd type="triangle" w="med" len="med"/>
          </a:ln>
        </p:spPr>
        <p:txBody>
          <a:bodyPr/>
          <a:lstStyle/>
          <a:p>
            <a:endParaRPr lang="en-US"/>
          </a:p>
        </p:txBody>
      </p:sp>
      <p:pic>
        <p:nvPicPr>
          <p:cNvPr id="860178" name="Picture 18" descr="testis"/>
          <p:cNvPicPr>
            <a:picLocks noChangeAspect="1" noChangeArrowheads="1"/>
          </p:cNvPicPr>
          <p:nvPr/>
        </p:nvPicPr>
        <p:blipFill>
          <a:blip r:embed="rId4" cstate="print"/>
          <a:srcRect l="13446" t="13559" r="26050"/>
          <a:stretch>
            <a:fillRect/>
          </a:stretch>
        </p:blipFill>
        <p:spPr bwMode="auto">
          <a:xfrm>
            <a:off x="7315200" y="4648200"/>
            <a:ext cx="1371600" cy="1457325"/>
          </a:xfrm>
          <a:prstGeom prst="rect">
            <a:avLst/>
          </a:prstGeom>
          <a:noFill/>
          <a:ln w="9525">
            <a:noFill/>
            <a:miter lim="800000"/>
            <a:headEnd/>
            <a:tailEnd/>
          </a:ln>
        </p:spPr>
      </p:pic>
      <p:sp>
        <p:nvSpPr>
          <p:cNvPr id="860179" name="Line 19"/>
          <p:cNvSpPr>
            <a:spLocks noChangeShapeType="1"/>
          </p:cNvSpPr>
          <p:nvPr/>
        </p:nvSpPr>
        <p:spPr bwMode="auto">
          <a:xfrm flipH="1">
            <a:off x="7543800" y="5562600"/>
            <a:ext cx="228600" cy="838200"/>
          </a:xfrm>
          <a:prstGeom prst="line">
            <a:avLst/>
          </a:prstGeom>
          <a:noFill/>
          <a:ln w="12700">
            <a:solidFill>
              <a:srgbClr val="003366"/>
            </a:solidFill>
            <a:round/>
            <a:headEnd/>
            <a:tailEnd type="triangle" w="med" len="med"/>
          </a:ln>
        </p:spPr>
        <p:txBody>
          <a:bodyPr/>
          <a:lstStyle/>
          <a:p>
            <a:endParaRPr lang="en-US"/>
          </a:p>
        </p:txBody>
      </p:sp>
      <p:sp>
        <p:nvSpPr>
          <p:cNvPr id="860180" name="Text Box 20"/>
          <p:cNvSpPr txBox="1">
            <a:spLocks noChangeArrowheads="1"/>
          </p:cNvSpPr>
          <p:nvPr/>
        </p:nvSpPr>
        <p:spPr bwMode="auto">
          <a:xfrm>
            <a:off x="5970588" y="6248400"/>
            <a:ext cx="1862137" cy="457200"/>
          </a:xfrm>
          <a:prstGeom prst="rect">
            <a:avLst/>
          </a:prstGeom>
          <a:noFill/>
          <a:ln w="12700">
            <a:noFill/>
            <a:miter lim="800000"/>
            <a:headEnd/>
            <a:tailEnd/>
          </a:ln>
        </p:spPr>
        <p:txBody>
          <a:bodyPr wrap="none">
            <a:spAutoFit/>
          </a:bodyPr>
          <a:lstStyle/>
          <a:p>
            <a:pPr algn="ctr" eaLnBrk="0" hangingPunct="0"/>
            <a:r>
              <a:rPr lang="en-US" sz="2400">
                <a:solidFill>
                  <a:srgbClr val="003366"/>
                </a:solidFill>
              </a:rPr>
              <a:t>testosterone</a:t>
            </a:r>
          </a:p>
        </p:txBody>
      </p:sp>
      <p:sp>
        <p:nvSpPr>
          <p:cNvPr id="860181" name="Rectangle 21"/>
          <p:cNvSpPr>
            <a:spLocks noChangeArrowheads="1"/>
          </p:cNvSpPr>
          <p:nvPr/>
        </p:nvSpPr>
        <p:spPr bwMode="auto">
          <a:xfrm>
            <a:off x="2971800" y="4572000"/>
            <a:ext cx="4572000" cy="1552575"/>
          </a:xfrm>
          <a:prstGeom prst="rect">
            <a:avLst/>
          </a:prstGeom>
          <a:noFill/>
          <a:ln w="12700">
            <a:noFill/>
            <a:miter lim="800000"/>
            <a:headEnd/>
            <a:tailEnd/>
          </a:ln>
        </p:spPr>
        <p:txBody>
          <a:bodyPr>
            <a:spAutoFit/>
          </a:bodyPr>
          <a:lstStyle/>
          <a:p>
            <a:pPr eaLnBrk="0" hangingPunct="0"/>
            <a:r>
              <a:rPr lang="en-US" sz="2400"/>
              <a:t>When a male fetus is present, stimulates the fetal testes to make </a:t>
            </a:r>
            <a:r>
              <a:rPr lang="en-US" sz="2400" i="1"/>
              <a:t>testosterone</a:t>
            </a:r>
            <a:r>
              <a:rPr lang="en-US" sz="2400"/>
              <a:t>, required for male phenotypic development.</a:t>
            </a:r>
          </a:p>
        </p:txBody>
      </p:sp>
      <p:sp>
        <p:nvSpPr>
          <p:cNvPr id="33805" name="Text Box 22"/>
          <p:cNvSpPr txBox="1">
            <a:spLocks noChangeArrowheads="1"/>
          </p:cNvSpPr>
          <p:nvPr/>
        </p:nvSpPr>
        <p:spPr bwMode="auto">
          <a:xfrm>
            <a:off x="152400" y="5530850"/>
            <a:ext cx="2438400" cy="946150"/>
          </a:xfrm>
          <a:prstGeom prst="rect">
            <a:avLst/>
          </a:prstGeom>
          <a:noFill/>
          <a:ln w="12700">
            <a:noFill/>
            <a:miter lim="800000"/>
            <a:headEnd/>
            <a:tailEnd/>
          </a:ln>
        </p:spPr>
        <p:txBody>
          <a:bodyPr>
            <a:spAutoFit/>
          </a:bodyPr>
          <a:lstStyle/>
          <a:p>
            <a:pPr algn="ctr" eaLnBrk="0" hangingPunct="0"/>
            <a:r>
              <a:rPr lang="en-US" sz="2800">
                <a:solidFill>
                  <a:srgbClr val="003366"/>
                </a:solidFill>
              </a:rPr>
              <a:t>hCG: </a:t>
            </a:r>
            <a:r>
              <a:rPr lang="en-US" sz="2800" i="1">
                <a:solidFill>
                  <a:srgbClr val="003366"/>
                </a:solidFill>
              </a:rPr>
              <a:t>Role in</a:t>
            </a:r>
          </a:p>
          <a:p>
            <a:pPr algn="ctr" eaLnBrk="0" hangingPunct="0"/>
            <a:r>
              <a:rPr lang="en-US" sz="2800" i="1">
                <a:solidFill>
                  <a:srgbClr val="003366"/>
                </a:solidFill>
              </a:rPr>
              <a:t>Pregnancy</a:t>
            </a:r>
          </a:p>
        </p:txBody>
      </p:sp>
      <p:sp>
        <p:nvSpPr>
          <p:cNvPr id="860166" name="Line 6"/>
          <p:cNvSpPr>
            <a:spLocks noChangeShapeType="1"/>
          </p:cNvSpPr>
          <p:nvPr/>
        </p:nvSpPr>
        <p:spPr bwMode="auto">
          <a:xfrm flipH="1">
            <a:off x="2133600" y="2895600"/>
            <a:ext cx="990600" cy="609600"/>
          </a:xfrm>
          <a:prstGeom prst="line">
            <a:avLst/>
          </a:prstGeom>
          <a:noFill/>
          <a:ln w="12700">
            <a:solidFill>
              <a:srgbClr val="003366"/>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406400" y="685800"/>
            <a:ext cx="2946400" cy="551433"/>
          </a:xfrm>
          <a:prstGeom prst="rect">
            <a:avLst/>
          </a:prstGeom>
          <a:noFill/>
          <a:ln w="12700">
            <a:noFill/>
            <a:miter lim="800000"/>
            <a:headEnd/>
            <a:tailEnd/>
          </a:ln>
        </p:spPr>
        <p:txBody>
          <a:bodyPr lIns="90488" tIns="44450" rIns="90488" bIns="44450">
            <a:spAutoFit/>
          </a:bodyPr>
          <a:lstStyle/>
          <a:p>
            <a:pPr eaLnBrk="0" hangingPunct="0"/>
            <a:r>
              <a:rPr lang="en-US" sz="3000" i="1" dirty="0" err="1">
                <a:solidFill>
                  <a:srgbClr val="002060"/>
                </a:solidFill>
              </a:rPr>
              <a:t>inhibin</a:t>
            </a:r>
            <a:r>
              <a:rPr lang="en-US" sz="3000" i="1" dirty="0">
                <a:solidFill>
                  <a:srgbClr val="002060"/>
                </a:solidFill>
              </a:rPr>
              <a:t> A</a:t>
            </a:r>
          </a:p>
        </p:txBody>
      </p:sp>
      <p:sp>
        <p:nvSpPr>
          <p:cNvPr id="34819" name="Rectangle 7" descr="90%"/>
          <p:cNvSpPr>
            <a:spLocks noChangeArrowheads="1"/>
          </p:cNvSpPr>
          <p:nvPr/>
        </p:nvSpPr>
        <p:spPr bwMode="auto">
          <a:xfrm>
            <a:off x="4876800" y="228600"/>
            <a:ext cx="1219200" cy="228600"/>
          </a:xfrm>
          <a:prstGeom prst="rect">
            <a:avLst/>
          </a:prstGeom>
          <a:pattFill prst="pct90">
            <a:fgClr>
              <a:srgbClr val="F8AB72"/>
            </a:fgClr>
            <a:bgClr>
              <a:srgbClr val="FFFFFF"/>
            </a:bgClr>
          </a:pattFill>
          <a:ln w="19050">
            <a:solidFill>
              <a:srgbClr val="00007F"/>
            </a:solidFill>
            <a:miter lim="800000"/>
            <a:headEnd/>
            <a:tailEnd/>
          </a:ln>
        </p:spPr>
        <p:txBody>
          <a:bodyPr wrap="none" anchor="ctr"/>
          <a:lstStyle/>
          <a:p>
            <a:pPr algn="ctr"/>
            <a:endParaRPr lang="en-US" sz="2400"/>
          </a:p>
        </p:txBody>
      </p:sp>
      <p:sp>
        <p:nvSpPr>
          <p:cNvPr id="34820" name="Rectangle 8"/>
          <p:cNvSpPr>
            <a:spLocks noChangeArrowheads="1"/>
          </p:cNvSpPr>
          <p:nvPr/>
        </p:nvSpPr>
        <p:spPr bwMode="auto">
          <a:xfrm>
            <a:off x="4884738" y="990600"/>
            <a:ext cx="1211262" cy="207963"/>
          </a:xfrm>
          <a:prstGeom prst="rect">
            <a:avLst/>
          </a:prstGeom>
          <a:solidFill>
            <a:srgbClr val="9FE6FF"/>
          </a:solidFill>
          <a:ln w="19050">
            <a:solidFill>
              <a:srgbClr val="00007F"/>
            </a:solidFill>
            <a:miter lim="800000"/>
            <a:headEnd/>
            <a:tailEnd/>
          </a:ln>
        </p:spPr>
        <p:txBody>
          <a:bodyPr wrap="none" anchor="ctr"/>
          <a:lstStyle/>
          <a:p>
            <a:pPr algn="ctr"/>
            <a:endParaRPr lang="en-US" sz="2400"/>
          </a:p>
        </p:txBody>
      </p:sp>
      <p:sp>
        <p:nvSpPr>
          <p:cNvPr id="34821" name="Rectangle 9"/>
          <p:cNvSpPr>
            <a:spLocks noChangeArrowheads="1"/>
          </p:cNvSpPr>
          <p:nvPr/>
        </p:nvSpPr>
        <p:spPr bwMode="auto">
          <a:xfrm>
            <a:off x="4884738" y="1752600"/>
            <a:ext cx="1211262" cy="207963"/>
          </a:xfrm>
          <a:prstGeom prst="rect">
            <a:avLst/>
          </a:prstGeom>
          <a:solidFill>
            <a:srgbClr val="0BBFFF"/>
          </a:solidFill>
          <a:ln w="19050">
            <a:solidFill>
              <a:srgbClr val="00007F"/>
            </a:solidFill>
            <a:miter lim="800000"/>
            <a:headEnd/>
            <a:tailEnd/>
          </a:ln>
        </p:spPr>
        <p:txBody>
          <a:bodyPr wrap="none" anchor="ctr"/>
          <a:lstStyle/>
          <a:p>
            <a:pPr algn="ctr"/>
            <a:endParaRPr lang="en-US" sz="2400"/>
          </a:p>
        </p:txBody>
      </p:sp>
      <p:sp>
        <p:nvSpPr>
          <p:cNvPr id="34822" name="Rectangle 10"/>
          <p:cNvSpPr>
            <a:spLocks noChangeArrowheads="1"/>
          </p:cNvSpPr>
          <p:nvPr/>
        </p:nvSpPr>
        <p:spPr bwMode="auto">
          <a:xfrm>
            <a:off x="7170738" y="574675"/>
            <a:ext cx="1211262" cy="207963"/>
          </a:xfrm>
          <a:prstGeom prst="rect">
            <a:avLst/>
          </a:prstGeom>
          <a:solidFill>
            <a:srgbClr val="9FE6FF"/>
          </a:solidFill>
          <a:ln w="19050">
            <a:solidFill>
              <a:srgbClr val="00007F"/>
            </a:solidFill>
            <a:miter lim="800000"/>
            <a:headEnd/>
            <a:tailEnd/>
          </a:ln>
        </p:spPr>
        <p:txBody>
          <a:bodyPr wrap="none" anchor="ctr"/>
          <a:lstStyle/>
          <a:p>
            <a:pPr algn="ctr"/>
            <a:endParaRPr lang="en-US" sz="2400"/>
          </a:p>
        </p:txBody>
      </p:sp>
      <p:sp>
        <p:nvSpPr>
          <p:cNvPr id="34823" name="Rectangle 11" descr="90%"/>
          <p:cNvSpPr>
            <a:spLocks noChangeArrowheads="1"/>
          </p:cNvSpPr>
          <p:nvPr/>
        </p:nvSpPr>
        <p:spPr bwMode="auto">
          <a:xfrm>
            <a:off x="7170738" y="381000"/>
            <a:ext cx="1211262" cy="207963"/>
          </a:xfrm>
          <a:prstGeom prst="rect">
            <a:avLst/>
          </a:prstGeom>
          <a:pattFill prst="pct90">
            <a:fgClr>
              <a:srgbClr val="F8AB72"/>
            </a:fgClr>
            <a:bgClr>
              <a:srgbClr val="FFFFFF"/>
            </a:bgClr>
          </a:pattFill>
          <a:ln w="19050">
            <a:solidFill>
              <a:srgbClr val="00007F"/>
            </a:solidFill>
            <a:miter lim="800000"/>
            <a:headEnd/>
            <a:tailEnd/>
          </a:ln>
        </p:spPr>
        <p:txBody>
          <a:bodyPr wrap="none" anchor="ctr"/>
          <a:lstStyle/>
          <a:p>
            <a:pPr algn="ctr"/>
            <a:endParaRPr lang="en-US" sz="2400"/>
          </a:p>
        </p:txBody>
      </p:sp>
      <p:sp>
        <p:nvSpPr>
          <p:cNvPr id="34824" name="Rectangle 12"/>
          <p:cNvSpPr>
            <a:spLocks noChangeArrowheads="1"/>
          </p:cNvSpPr>
          <p:nvPr/>
        </p:nvSpPr>
        <p:spPr bwMode="auto">
          <a:xfrm>
            <a:off x="7170738" y="1462088"/>
            <a:ext cx="1211262" cy="207962"/>
          </a:xfrm>
          <a:prstGeom prst="rect">
            <a:avLst/>
          </a:prstGeom>
          <a:solidFill>
            <a:srgbClr val="0BBFFF"/>
          </a:solidFill>
          <a:ln w="19050">
            <a:solidFill>
              <a:srgbClr val="00007F"/>
            </a:solidFill>
            <a:miter lim="800000"/>
            <a:headEnd/>
            <a:tailEnd/>
          </a:ln>
        </p:spPr>
        <p:txBody>
          <a:bodyPr wrap="none" anchor="ctr"/>
          <a:lstStyle/>
          <a:p>
            <a:pPr algn="ctr"/>
            <a:endParaRPr lang="en-US" sz="2400"/>
          </a:p>
        </p:txBody>
      </p:sp>
      <p:sp>
        <p:nvSpPr>
          <p:cNvPr id="34825" name="Rectangle 13" descr="90%"/>
          <p:cNvSpPr>
            <a:spLocks noChangeArrowheads="1"/>
          </p:cNvSpPr>
          <p:nvPr/>
        </p:nvSpPr>
        <p:spPr bwMode="auto">
          <a:xfrm>
            <a:off x="7170738" y="1265238"/>
            <a:ext cx="1211262" cy="207962"/>
          </a:xfrm>
          <a:prstGeom prst="rect">
            <a:avLst/>
          </a:prstGeom>
          <a:pattFill prst="pct90">
            <a:fgClr>
              <a:srgbClr val="F8AB72"/>
            </a:fgClr>
            <a:bgClr>
              <a:srgbClr val="FFFFFF"/>
            </a:bgClr>
          </a:pattFill>
          <a:ln w="19050">
            <a:solidFill>
              <a:srgbClr val="00007F"/>
            </a:solidFill>
            <a:miter lim="800000"/>
            <a:headEnd/>
            <a:tailEnd/>
          </a:ln>
        </p:spPr>
        <p:txBody>
          <a:bodyPr wrap="none" anchor="ctr"/>
          <a:lstStyle/>
          <a:p>
            <a:pPr algn="ctr"/>
            <a:endParaRPr lang="en-US" sz="2400"/>
          </a:p>
        </p:txBody>
      </p:sp>
      <p:sp>
        <p:nvSpPr>
          <p:cNvPr id="34826" name="Text Box 14"/>
          <p:cNvSpPr txBox="1">
            <a:spLocks noChangeArrowheads="1"/>
          </p:cNvSpPr>
          <p:nvPr/>
        </p:nvSpPr>
        <p:spPr bwMode="auto">
          <a:xfrm>
            <a:off x="4051677" y="166688"/>
            <a:ext cx="748923" cy="369332"/>
          </a:xfrm>
          <a:prstGeom prst="rect">
            <a:avLst/>
          </a:prstGeom>
          <a:noFill/>
          <a:ln w="19050">
            <a:noFill/>
            <a:miter lim="800000"/>
            <a:headEnd/>
            <a:tailEnd/>
          </a:ln>
        </p:spPr>
        <p:txBody>
          <a:bodyPr wrap="none">
            <a:spAutoFit/>
          </a:bodyPr>
          <a:lstStyle/>
          <a:p>
            <a:pPr algn="ctr"/>
            <a:r>
              <a:rPr lang="en-US" sz="1800" i="1" dirty="0" smtClean="0"/>
              <a:t>alpha</a:t>
            </a:r>
            <a:endParaRPr lang="en-US" sz="1800" i="1" dirty="0"/>
          </a:p>
        </p:txBody>
      </p:sp>
      <p:sp>
        <p:nvSpPr>
          <p:cNvPr id="34827" name="Text Box 15"/>
          <p:cNvSpPr txBox="1">
            <a:spLocks noChangeArrowheads="1"/>
          </p:cNvSpPr>
          <p:nvPr/>
        </p:nvSpPr>
        <p:spPr bwMode="auto">
          <a:xfrm>
            <a:off x="4038600" y="914400"/>
            <a:ext cx="844550" cy="366713"/>
          </a:xfrm>
          <a:prstGeom prst="rect">
            <a:avLst/>
          </a:prstGeom>
          <a:noFill/>
          <a:ln w="19050">
            <a:noFill/>
            <a:miter lim="800000"/>
            <a:headEnd/>
            <a:tailEnd/>
          </a:ln>
        </p:spPr>
        <p:txBody>
          <a:bodyPr wrap="none">
            <a:spAutoFit/>
          </a:bodyPr>
          <a:lstStyle/>
          <a:p>
            <a:pPr algn="ctr"/>
            <a:r>
              <a:rPr lang="en-US" sz="1800" i="1"/>
              <a:t>beta A</a:t>
            </a:r>
          </a:p>
        </p:txBody>
      </p:sp>
      <p:sp>
        <p:nvSpPr>
          <p:cNvPr id="34828" name="Text Box 16"/>
          <p:cNvSpPr txBox="1">
            <a:spLocks noChangeArrowheads="1"/>
          </p:cNvSpPr>
          <p:nvPr/>
        </p:nvSpPr>
        <p:spPr bwMode="auto">
          <a:xfrm>
            <a:off x="4038600" y="1676400"/>
            <a:ext cx="844550" cy="366713"/>
          </a:xfrm>
          <a:prstGeom prst="rect">
            <a:avLst/>
          </a:prstGeom>
          <a:noFill/>
          <a:ln w="19050">
            <a:noFill/>
            <a:miter lim="800000"/>
            <a:headEnd/>
            <a:tailEnd/>
          </a:ln>
        </p:spPr>
        <p:txBody>
          <a:bodyPr wrap="none">
            <a:spAutoFit/>
          </a:bodyPr>
          <a:lstStyle/>
          <a:p>
            <a:pPr algn="ctr"/>
            <a:r>
              <a:rPr lang="en-US" sz="1800" i="1"/>
              <a:t>beta B</a:t>
            </a:r>
          </a:p>
        </p:txBody>
      </p:sp>
      <p:sp>
        <p:nvSpPr>
          <p:cNvPr id="34829" name="Text Box 17"/>
          <p:cNvSpPr txBox="1">
            <a:spLocks noChangeArrowheads="1"/>
          </p:cNvSpPr>
          <p:nvPr/>
        </p:nvSpPr>
        <p:spPr bwMode="auto">
          <a:xfrm>
            <a:off x="7246938" y="700088"/>
            <a:ext cx="1060450" cy="366712"/>
          </a:xfrm>
          <a:prstGeom prst="rect">
            <a:avLst/>
          </a:prstGeom>
          <a:noFill/>
          <a:ln w="19050">
            <a:noFill/>
            <a:miter lim="800000"/>
            <a:headEnd/>
            <a:tailEnd/>
          </a:ln>
        </p:spPr>
        <p:txBody>
          <a:bodyPr wrap="none">
            <a:spAutoFit/>
          </a:bodyPr>
          <a:lstStyle/>
          <a:p>
            <a:pPr algn="ctr"/>
            <a:r>
              <a:rPr lang="en-US" sz="1800" i="1"/>
              <a:t>inhibin A</a:t>
            </a:r>
          </a:p>
        </p:txBody>
      </p:sp>
      <p:sp>
        <p:nvSpPr>
          <p:cNvPr id="34830" name="Text Box 18"/>
          <p:cNvSpPr txBox="1">
            <a:spLocks noChangeArrowheads="1"/>
          </p:cNvSpPr>
          <p:nvPr/>
        </p:nvSpPr>
        <p:spPr bwMode="auto">
          <a:xfrm>
            <a:off x="7239000" y="1614488"/>
            <a:ext cx="1060450" cy="366712"/>
          </a:xfrm>
          <a:prstGeom prst="rect">
            <a:avLst/>
          </a:prstGeom>
          <a:noFill/>
          <a:ln w="19050">
            <a:noFill/>
            <a:miter lim="800000"/>
            <a:headEnd/>
            <a:tailEnd/>
          </a:ln>
        </p:spPr>
        <p:txBody>
          <a:bodyPr wrap="none">
            <a:spAutoFit/>
          </a:bodyPr>
          <a:lstStyle/>
          <a:p>
            <a:pPr algn="ctr"/>
            <a:r>
              <a:rPr lang="en-US" sz="1800" i="1"/>
              <a:t>inhibin B</a:t>
            </a:r>
          </a:p>
        </p:txBody>
      </p:sp>
      <p:sp useBgFill="1">
        <p:nvSpPr>
          <p:cNvPr id="34831" name="Rectangle 20"/>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cxnSp>
        <p:nvCxnSpPr>
          <p:cNvPr id="18" name="Straight Arrow Connector 17"/>
          <p:cNvCxnSpPr/>
          <p:nvPr/>
        </p:nvCxnSpPr>
        <p:spPr bwMode="auto">
          <a:xfrm>
            <a:off x="6172200" y="381000"/>
            <a:ext cx="914400" cy="76200"/>
          </a:xfrm>
          <a:prstGeom prst="straightConnector1">
            <a:avLst/>
          </a:prstGeom>
          <a:noFill/>
          <a:ln w="9525" cap="flat" cmpd="sng" algn="ctr">
            <a:solidFill>
              <a:srgbClr val="002060"/>
            </a:solidFill>
            <a:prstDash val="solid"/>
            <a:round/>
            <a:headEnd type="none" w="med" len="med"/>
            <a:tailEnd type="arrow"/>
          </a:ln>
          <a:effectLst/>
        </p:spPr>
      </p:cxnSp>
      <p:cxnSp>
        <p:nvCxnSpPr>
          <p:cNvPr id="20" name="Straight Arrow Connector 19"/>
          <p:cNvCxnSpPr/>
          <p:nvPr/>
        </p:nvCxnSpPr>
        <p:spPr bwMode="auto">
          <a:xfrm flipV="1">
            <a:off x="6172200" y="762000"/>
            <a:ext cx="914400" cy="304800"/>
          </a:xfrm>
          <a:prstGeom prst="straightConnector1">
            <a:avLst/>
          </a:prstGeom>
          <a:noFill/>
          <a:ln w="9525" cap="flat" cmpd="sng" algn="ctr">
            <a:solidFill>
              <a:srgbClr val="002060"/>
            </a:solidFill>
            <a:prstDash val="solid"/>
            <a:round/>
            <a:headEnd type="none" w="med" len="med"/>
            <a:tailEnd type="arrow"/>
          </a:ln>
          <a:effectLst/>
        </p:spPr>
      </p:cxnSp>
      <p:sp>
        <p:nvSpPr>
          <p:cNvPr id="34818" name="Rectangle 3"/>
          <p:cNvSpPr>
            <a:spLocks noChangeArrowheads="1"/>
          </p:cNvSpPr>
          <p:nvPr/>
        </p:nvSpPr>
        <p:spPr bwMode="auto">
          <a:xfrm>
            <a:off x="152400" y="2362200"/>
            <a:ext cx="8915400" cy="4256806"/>
          </a:xfrm>
          <a:prstGeom prst="rect">
            <a:avLst/>
          </a:prstGeom>
          <a:noFill/>
          <a:ln w="12700">
            <a:noFill/>
            <a:miter lim="800000"/>
            <a:headEnd/>
            <a:tailEnd/>
          </a:ln>
        </p:spPr>
        <p:txBody>
          <a:bodyPr wrap="square" lIns="90488" tIns="44450" rIns="90488" bIns="44450">
            <a:spAutoFit/>
          </a:bodyPr>
          <a:lstStyle/>
          <a:p>
            <a:pPr marL="285750" indent="-285750" eaLnBrk="0" hangingPunct="0">
              <a:lnSpc>
                <a:spcPct val="110000"/>
              </a:lnSpc>
              <a:spcAft>
                <a:spcPct val="70000"/>
              </a:spcAft>
              <a:buClr>
                <a:srgbClr val="00007F"/>
              </a:buClr>
              <a:buSzPct val="100000"/>
              <a:buFontTx/>
              <a:buChar char="•"/>
              <a:tabLst>
                <a:tab pos="1714500" algn="l"/>
                <a:tab pos="4857750" algn="l"/>
                <a:tab pos="7191375" algn="l"/>
              </a:tabLst>
            </a:pPr>
            <a:r>
              <a:rPr lang="en-US" sz="2600" dirty="0"/>
              <a:t>alpha-beta subunit glycoprotein hormone</a:t>
            </a:r>
          </a:p>
          <a:p>
            <a:pPr marL="285750" indent="-285750" eaLnBrk="0" hangingPunct="0">
              <a:lnSpc>
                <a:spcPct val="110000"/>
              </a:lnSpc>
              <a:spcAft>
                <a:spcPct val="70000"/>
              </a:spcAft>
              <a:buClr>
                <a:srgbClr val="00007F"/>
              </a:buClr>
              <a:buSzPct val="100000"/>
              <a:buFontTx/>
              <a:buChar char="•"/>
              <a:tabLst>
                <a:tab pos="1714500" algn="l"/>
                <a:tab pos="4857750" algn="l"/>
                <a:tab pos="7191375" algn="l"/>
              </a:tabLst>
            </a:pPr>
            <a:r>
              <a:rPr lang="en-US" sz="2600" dirty="0" err="1"/>
              <a:t>inhibin</a:t>
            </a:r>
            <a:r>
              <a:rPr lang="en-US" sz="2600" dirty="0"/>
              <a:t>-A = alpha subunit + </a:t>
            </a:r>
            <a:r>
              <a:rPr lang="en-US" sz="2600" dirty="0" err="1"/>
              <a:t>beta</a:t>
            </a:r>
            <a:r>
              <a:rPr lang="en-US" sz="2600" baseline="-25000" dirty="0" err="1"/>
              <a:t>A</a:t>
            </a:r>
            <a:r>
              <a:rPr lang="en-US" sz="2600" dirty="0"/>
              <a:t> subunit</a:t>
            </a:r>
          </a:p>
          <a:p>
            <a:pPr marL="285750" indent="-285750" eaLnBrk="0" hangingPunct="0">
              <a:lnSpc>
                <a:spcPct val="110000"/>
              </a:lnSpc>
              <a:spcAft>
                <a:spcPct val="70000"/>
              </a:spcAft>
              <a:buClr>
                <a:srgbClr val="00007F"/>
              </a:buClr>
              <a:buSzPct val="100000"/>
              <a:buFontTx/>
              <a:buChar char="•"/>
              <a:tabLst>
                <a:tab pos="1714500" algn="l"/>
                <a:tab pos="4857750" algn="l"/>
                <a:tab pos="7191375" algn="l"/>
              </a:tabLst>
            </a:pPr>
            <a:r>
              <a:rPr lang="en-US" sz="2600" dirty="0"/>
              <a:t>member of the </a:t>
            </a:r>
            <a:r>
              <a:rPr lang="en-US" sz="2600" dirty="0" err="1"/>
              <a:t>TGF</a:t>
            </a:r>
            <a:r>
              <a:rPr lang="en-US" sz="2600" dirty="0" err="1">
                <a:latin typeface="Symbol" pitchFamily="18" charset="2"/>
              </a:rPr>
              <a:t>b</a:t>
            </a:r>
            <a:r>
              <a:rPr lang="en-US" sz="2600" dirty="0"/>
              <a:t> gene family (also includes </a:t>
            </a:r>
            <a:r>
              <a:rPr lang="en-US" sz="2600" dirty="0" smtClean="0"/>
              <a:t>     inhibin </a:t>
            </a:r>
            <a:r>
              <a:rPr lang="en-US" sz="2600" dirty="0"/>
              <a:t>B, </a:t>
            </a:r>
            <a:r>
              <a:rPr lang="en-US" sz="2600" dirty="0" err="1"/>
              <a:t>activins</a:t>
            </a:r>
            <a:r>
              <a:rPr lang="en-US" sz="2600" dirty="0"/>
              <a:t>, </a:t>
            </a:r>
            <a:r>
              <a:rPr lang="en-US" sz="2600" dirty="0" smtClean="0"/>
              <a:t>anti-</a:t>
            </a:r>
            <a:r>
              <a:rPr lang="en-US" sz="2600" dirty="0" err="1" smtClean="0"/>
              <a:t>Mullerian</a:t>
            </a:r>
            <a:r>
              <a:rPr lang="en-US" sz="2600" dirty="0" smtClean="0"/>
              <a:t> hormone</a:t>
            </a:r>
            <a:r>
              <a:rPr lang="en-US" sz="2600" dirty="0"/>
              <a:t>)</a:t>
            </a:r>
          </a:p>
          <a:p>
            <a:pPr marL="285750" indent="-285750" eaLnBrk="0" hangingPunct="0">
              <a:lnSpc>
                <a:spcPct val="110000"/>
              </a:lnSpc>
              <a:spcAft>
                <a:spcPct val="70000"/>
              </a:spcAft>
              <a:buClr>
                <a:srgbClr val="00007F"/>
              </a:buClr>
              <a:buSzPct val="100000"/>
              <a:buFontTx/>
              <a:buChar char="•"/>
              <a:tabLst>
                <a:tab pos="1714500" algn="l"/>
                <a:tab pos="4857750" algn="l"/>
                <a:tab pos="7191375" algn="l"/>
              </a:tabLst>
            </a:pPr>
            <a:r>
              <a:rPr lang="en-US" sz="2600" dirty="0"/>
              <a:t>molecular weight approx. 32,000 </a:t>
            </a:r>
            <a:r>
              <a:rPr lang="en-US" sz="2600" dirty="0" err="1"/>
              <a:t>daltons</a:t>
            </a:r>
            <a:endParaRPr lang="en-US" sz="2600" dirty="0"/>
          </a:p>
          <a:p>
            <a:pPr marL="285750" indent="-285750" eaLnBrk="0" hangingPunct="0">
              <a:lnSpc>
                <a:spcPct val="110000"/>
              </a:lnSpc>
              <a:spcAft>
                <a:spcPct val="70000"/>
              </a:spcAft>
              <a:buClr>
                <a:srgbClr val="00007F"/>
              </a:buClr>
              <a:buSzPct val="100000"/>
              <a:buFontTx/>
              <a:buChar char="•"/>
              <a:tabLst>
                <a:tab pos="1714500" algn="l"/>
                <a:tab pos="4857750" algn="l"/>
                <a:tab pos="7191375" algn="l"/>
              </a:tabLst>
            </a:pPr>
            <a:r>
              <a:rPr lang="en-US" sz="2600" dirty="0" err="1" smtClean="0"/>
              <a:t>Inhibins</a:t>
            </a:r>
            <a:r>
              <a:rPr lang="en-US" sz="2600" dirty="0" smtClean="0"/>
              <a:t> are synthesized </a:t>
            </a:r>
            <a:r>
              <a:rPr lang="en-US" sz="2600" dirty="0"/>
              <a:t>in ovary (</a:t>
            </a:r>
            <a:r>
              <a:rPr lang="en-US" sz="2600" dirty="0" err="1"/>
              <a:t>inhA</a:t>
            </a:r>
            <a:r>
              <a:rPr lang="en-US" sz="2600" dirty="0"/>
              <a:t> and B), </a:t>
            </a:r>
            <a:r>
              <a:rPr lang="en-US" sz="2600" dirty="0" smtClean="0"/>
              <a:t>         testis </a:t>
            </a:r>
            <a:r>
              <a:rPr lang="en-US" sz="2600" dirty="0"/>
              <a:t>(</a:t>
            </a:r>
            <a:r>
              <a:rPr lang="en-US" sz="2600" dirty="0" err="1"/>
              <a:t>inhB</a:t>
            </a:r>
            <a:r>
              <a:rPr lang="en-US" sz="2600" dirty="0"/>
              <a:t> only), </a:t>
            </a:r>
            <a:r>
              <a:rPr lang="en-US" sz="2600" dirty="0" smtClean="0"/>
              <a:t>and </a:t>
            </a:r>
            <a:r>
              <a:rPr lang="en-US" sz="2600" dirty="0"/>
              <a:t>placenta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409" name="Rectangle 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17410" name="Rectangle 2"/>
          <p:cNvSpPr>
            <a:spLocks noChangeArrowheads="1"/>
          </p:cNvSpPr>
          <p:nvPr/>
        </p:nvSpPr>
        <p:spPr bwMode="auto">
          <a:xfrm>
            <a:off x="635000" y="381000"/>
            <a:ext cx="7899400" cy="1074653"/>
          </a:xfrm>
          <a:prstGeom prst="rect">
            <a:avLst/>
          </a:prstGeom>
          <a:noFill/>
          <a:ln w="12700">
            <a:noFill/>
            <a:miter lim="800000"/>
            <a:headEnd/>
            <a:tailEnd/>
          </a:ln>
        </p:spPr>
        <p:txBody>
          <a:bodyPr lIns="90488" tIns="44450" rIns="90488" bIns="44450">
            <a:spAutoFit/>
          </a:bodyPr>
          <a:lstStyle/>
          <a:p>
            <a:pPr algn="ctr" eaLnBrk="0" hangingPunct="0"/>
            <a:r>
              <a:rPr lang="en-US" sz="3200" i="1" dirty="0">
                <a:solidFill>
                  <a:srgbClr val="003366"/>
                </a:solidFill>
              </a:rPr>
              <a:t>What is the basis of maternal serum screening for Down syndrome?</a:t>
            </a:r>
          </a:p>
        </p:txBody>
      </p:sp>
      <p:sp>
        <p:nvSpPr>
          <p:cNvPr id="17411" name="Rectangle 3"/>
          <p:cNvSpPr>
            <a:spLocks noChangeArrowheads="1"/>
          </p:cNvSpPr>
          <p:nvPr/>
        </p:nvSpPr>
        <p:spPr bwMode="auto">
          <a:xfrm>
            <a:off x="762000" y="1828800"/>
            <a:ext cx="7696200" cy="3876510"/>
          </a:xfrm>
          <a:prstGeom prst="rect">
            <a:avLst/>
          </a:prstGeom>
          <a:noFill/>
          <a:ln w="12700">
            <a:noFill/>
            <a:miter lim="800000"/>
            <a:headEnd/>
            <a:tailEnd/>
          </a:ln>
        </p:spPr>
        <p:txBody>
          <a:bodyPr lIns="90488" tIns="44450" rIns="90488" bIns="44450">
            <a:spAutoFit/>
          </a:bodyPr>
          <a:lstStyle/>
          <a:p>
            <a:pPr eaLnBrk="0" hangingPunct="0">
              <a:lnSpc>
                <a:spcPct val="200000"/>
              </a:lnSpc>
              <a:tabLst>
                <a:tab pos="1828800" algn="l"/>
                <a:tab pos="4805363" algn="l"/>
              </a:tabLst>
            </a:pPr>
            <a:r>
              <a:rPr lang="en-US" sz="3200" dirty="0"/>
              <a:t>In Down syndrome pregnancy, certain substances, synthesized and secreted by the </a:t>
            </a:r>
            <a:r>
              <a:rPr lang="en-US" sz="3200" dirty="0" err="1"/>
              <a:t>fetoplacental</a:t>
            </a:r>
            <a:r>
              <a:rPr lang="en-US" sz="3200" dirty="0"/>
              <a:t> unit, are abnormal when measured in maternal serum</a:t>
            </a:r>
            <a:r>
              <a:rPr lang="en-US" sz="3200" dirty="0" smtClean="0"/>
              <a:t>.</a:t>
            </a:r>
            <a:endParaRPr lang="en-US" sz="3200" dirty="0"/>
          </a:p>
        </p:txBody>
      </p:sp>
      <p:sp>
        <p:nvSpPr>
          <p:cNvPr id="17412" name="Rectangle 4"/>
          <p:cNvSpPr>
            <a:spLocks noChangeArrowheads="1"/>
          </p:cNvSpPr>
          <p:nvPr/>
        </p:nvSpPr>
        <p:spPr bwMode="auto">
          <a:xfrm>
            <a:off x="7620000" y="4953000"/>
            <a:ext cx="1524000" cy="1905000"/>
          </a:xfrm>
          <a:prstGeom prst="rect">
            <a:avLst/>
          </a:prstGeom>
          <a:noFill/>
          <a:ln w="9525" algn="ctr">
            <a:noFill/>
            <a:miter lim="800000"/>
            <a:headEnd/>
            <a:tailEnd/>
          </a:ln>
        </p:spPr>
        <p:txBody>
          <a:bodyPr wrap="none" anchor="ctr">
            <a:spAutoFit/>
          </a:bodyPr>
          <a:lstStyle/>
          <a:p>
            <a:pPr algn="ct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3234" name="Rectangle 2"/>
          <p:cNvSpPr>
            <a:spLocks noChangeArrowheads="1"/>
          </p:cNvSpPr>
          <p:nvPr/>
        </p:nvSpPr>
        <p:spPr bwMode="auto">
          <a:xfrm>
            <a:off x="228600" y="609600"/>
            <a:ext cx="4013200" cy="4644861"/>
          </a:xfrm>
          <a:prstGeom prst="rect">
            <a:avLst/>
          </a:prstGeom>
          <a:noFill/>
          <a:ln w="12700">
            <a:noFill/>
            <a:miter lim="800000"/>
            <a:headEnd/>
            <a:tailEnd/>
          </a:ln>
        </p:spPr>
        <p:txBody>
          <a:bodyPr lIns="90488" tIns="44450" rIns="90488" bIns="44450">
            <a:spAutoFit/>
          </a:bodyPr>
          <a:lstStyle/>
          <a:p>
            <a:pPr marL="233363" indent="-233363" eaLnBrk="0" hangingPunct="0"/>
            <a:r>
              <a:rPr lang="en-US" sz="3000" i="1" dirty="0" err="1">
                <a:solidFill>
                  <a:srgbClr val="002060"/>
                </a:solidFill>
              </a:rPr>
              <a:t>inhibin</a:t>
            </a:r>
            <a:r>
              <a:rPr lang="en-US" sz="3000" i="1" dirty="0">
                <a:solidFill>
                  <a:srgbClr val="002060"/>
                </a:solidFill>
              </a:rPr>
              <a:t> A (</a:t>
            </a:r>
            <a:r>
              <a:rPr lang="en-US" sz="3000" i="1" dirty="0" err="1">
                <a:solidFill>
                  <a:srgbClr val="002060"/>
                </a:solidFill>
              </a:rPr>
              <a:t>inhA</a:t>
            </a:r>
            <a:r>
              <a:rPr lang="en-US" sz="3000" i="1" dirty="0">
                <a:solidFill>
                  <a:srgbClr val="002060"/>
                </a:solidFill>
              </a:rPr>
              <a:t>)</a:t>
            </a:r>
          </a:p>
          <a:p>
            <a:pPr marL="233363" indent="-233363" eaLnBrk="0" hangingPunct="0"/>
            <a:endParaRPr lang="en-US" sz="2800" i="1" dirty="0">
              <a:solidFill>
                <a:srgbClr val="002060"/>
              </a:solidFill>
            </a:endParaRPr>
          </a:p>
          <a:p>
            <a:pPr marL="233363" indent="-233363" eaLnBrk="0" hangingPunct="0"/>
            <a:endParaRPr lang="en-US" sz="2600" i="1" dirty="0">
              <a:solidFill>
                <a:srgbClr val="002060"/>
              </a:solidFill>
            </a:endParaRPr>
          </a:p>
          <a:p>
            <a:pPr marL="233363" indent="-233363" eaLnBrk="0" hangingPunct="0"/>
            <a:r>
              <a:rPr lang="en-US" sz="2800" dirty="0">
                <a:solidFill>
                  <a:srgbClr val="002060"/>
                </a:solidFill>
              </a:rPr>
              <a:t>Role in pregnancy:</a:t>
            </a:r>
          </a:p>
          <a:p>
            <a:pPr marL="233363" indent="-233363" eaLnBrk="0" hangingPunct="0"/>
            <a:endParaRPr lang="en-US" sz="2800" dirty="0">
              <a:solidFill>
                <a:srgbClr val="00007F"/>
              </a:solidFill>
            </a:endParaRPr>
          </a:p>
          <a:p>
            <a:pPr marL="233363" indent="-233363" eaLnBrk="0" hangingPunct="0">
              <a:spcAft>
                <a:spcPct val="50000"/>
              </a:spcAft>
              <a:buClr>
                <a:srgbClr val="003399"/>
              </a:buClr>
              <a:buFontTx/>
              <a:buChar char="•"/>
            </a:pPr>
            <a:r>
              <a:rPr lang="en-US" sz="2600" dirty="0"/>
              <a:t>Inhibits FSH secretion at the level of the pituitary, which contributes to preventing ovulation during pregnancy.</a:t>
            </a:r>
          </a:p>
        </p:txBody>
      </p:sp>
      <p:pic>
        <p:nvPicPr>
          <p:cNvPr id="35842" name="Picture 4" descr="ReproAxis"/>
          <p:cNvPicPr>
            <a:picLocks noChangeAspect="1" noChangeArrowheads="1"/>
          </p:cNvPicPr>
          <p:nvPr/>
        </p:nvPicPr>
        <p:blipFill>
          <a:blip r:embed="rId2" cstate="print"/>
          <a:srcRect b="3810"/>
          <a:stretch>
            <a:fillRect/>
          </a:stretch>
        </p:blipFill>
        <p:spPr bwMode="auto">
          <a:xfrm>
            <a:off x="5197475" y="457200"/>
            <a:ext cx="3565525" cy="4476750"/>
          </a:xfrm>
          <a:prstGeom prst="rect">
            <a:avLst/>
          </a:prstGeom>
          <a:noFill/>
          <a:ln w="9525">
            <a:noFill/>
            <a:miter lim="800000"/>
            <a:headEnd/>
            <a:tailEnd/>
          </a:ln>
        </p:spPr>
      </p:pic>
      <p:pic>
        <p:nvPicPr>
          <p:cNvPr id="863237" name="Picture 5" descr="placenta">
            <a:hlinkClick r:id="rId3"/>
          </p:cNvPr>
          <p:cNvPicPr>
            <a:picLocks noChangeAspect="1" noChangeArrowheads="1"/>
          </p:cNvPicPr>
          <p:nvPr/>
        </p:nvPicPr>
        <p:blipFill>
          <a:blip r:embed="rId4" cstate="print"/>
          <a:srcRect/>
          <a:stretch>
            <a:fillRect/>
          </a:stretch>
        </p:blipFill>
        <p:spPr bwMode="auto">
          <a:xfrm>
            <a:off x="4627563" y="4579938"/>
            <a:ext cx="1806575" cy="1609725"/>
          </a:xfrm>
          <a:prstGeom prst="rect">
            <a:avLst/>
          </a:prstGeom>
          <a:noFill/>
          <a:ln w="9525">
            <a:noFill/>
            <a:miter lim="800000"/>
            <a:headEnd/>
            <a:tailEnd/>
          </a:ln>
        </p:spPr>
      </p:pic>
      <p:sp>
        <p:nvSpPr>
          <p:cNvPr id="863238" name="Text Box 6"/>
          <p:cNvSpPr txBox="1">
            <a:spLocks noChangeArrowheads="1"/>
          </p:cNvSpPr>
          <p:nvPr/>
        </p:nvSpPr>
        <p:spPr bwMode="auto">
          <a:xfrm>
            <a:off x="4818063" y="6149975"/>
            <a:ext cx="912812" cy="304800"/>
          </a:xfrm>
          <a:prstGeom prst="rect">
            <a:avLst/>
          </a:prstGeom>
          <a:noFill/>
          <a:ln w="12700">
            <a:noFill/>
            <a:miter lim="800000"/>
            <a:headEnd/>
            <a:tailEnd/>
          </a:ln>
        </p:spPr>
        <p:txBody>
          <a:bodyPr wrap="none">
            <a:spAutoFit/>
          </a:bodyPr>
          <a:lstStyle/>
          <a:p>
            <a:pPr eaLnBrk="0" hangingPunct="0"/>
            <a:r>
              <a:rPr lang="en-US" sz="1400" b="1" i="1"/>
              <a:t>Placenta</a:t>
            </a:r>
          </a:p>
        </p:txBody>
      </p:sp>
      <p:sp>
        <p:nvSpPr>
          <p:cNvPr id="863239" name="Freeform 7"/>
          <p:cNvSpPr>
            <a:spLocks/>
          </p:cNvSpPr>
          <p:nvPr/>
        </p:nvSpPr>
        <p:spPr bwMode="auto">
          <a:xfrm>
            <a:off x="4267200" y="2590800"/>
            <a:ext cx="2362200" cy="2254250"/>
          </a:xfrm>
          <a:custGeom>
            <a:avLst/>
            <a:gdLst>
              <a:gd name="T0" fmla="*/ 2147483647 w 1600"/>
              <a:gd name="T1" fmla="*/ 2147483647 h 1152"/>
              <a:gd name="T2" fmla="*/ 2147483647 w 1600"/>
              <a:gd name="T3" fmla="*/ 2147483647 h 1152"/>
              <a:gd name="T4" fmla="*/ 2147483647 w 1600"/>
              <a:gd name="T5" fmla="*/ 2147483647 h 1152"/>
              <a:gd name="T6" fmla="*/ 2147483647 w 1600"/>
              <a:gd name="T7" fmla="*/ 0 h 1152"/>
              <a:gd name="T8" fmla="*/ 0 60000 65536"/>
              <a:gd name="T9" fmla="*/ 0 60000 65536"/>
              <a:gd name="T10" fmla="*/ 0 60000 65536"/>
              <a:gd name="T11" fmla="*/ 0 60000 65536"/>
              <a:gd name="T12" fmla="*/ 0 w 1600"/>
              <a:gd name="T13" fmla="*/ 0 h 1152"/>
              <a:gd name="T14" fmla="*/ 1600 w 1600"/>
              <a:gd name="T15" fmla="*/ 1152 h 1152"/>
            </a:gdLst>
            <a:ahLst/>
            <a:cxnLst>
              <a:cxn ang="T8">
                <a:pos x="T0" y="T1"/>
              </a:cxn>
              <a:cxn ang="T9">
                <a:pos x="T2" y="T3"/>
              </a:cxn>
              <a:cxn ang="T10">
                <a:pos x="T4" y="T5"/>
              </a:cxn>
              <a:cxn ang="T11">
                <a:pos x="T6" y="T7"/>
              </a:cxn>
            </a:cxnLst>
            <a:rect l="T12" t="T13" r="T14" b="T15"/>
            <a:pathLst>
              <a:path w="1600" h="1152">
                <a:moveTo>
                  <a:pt x="496" y="1152"/>
                </a:moveTo>
                <a:cubicBezTo>
                  <a:pt x="300" y="1092"/>
                  <a:pt x="104" y="1032"/>
                  <a:pt x="64" y="864"/>
                </a:cubicBezTo>
                <a:cubicBezTo>
                  <a:pt x="24" y="696"/>
                  <a:pt x="0" y="288"/>
                  <a:pt x="256" y="144"/>
                </a:cubicBezTo>
                <a:cubicBezTo>
                  <a:pt x="512" y="0"/>
                  <a:pt x="1376" y="24"/>
                  <a:pt x="1600" y="0"/>
                </a:cubicBezTo>
              </a:path>
            </a:pathLst>
          </a:custGeom>
          <a:noFill/>
          <a:ln w="28575" cap="flat" cmpd="sng">
            <a:solidFill>
              <a:srgbClr val="CA0417"/>
            </a:solidFill>
            <a:prstDash val="solid"/>
            <a:round/>
            <a:headEnd type="none" w="med" len="med"/>
            <a:tailEnd type="arrow" w="med" len="med"/>
          </a:ln>
        </p:spPr>
        <p:txBody>
          <a:bodyPr/>
          <a:lstStyle/>
          <a:p>
            <a:endParaRPr lang="en-US"/>
          </a:p>
        </p:txBody>
      </p:sp>
      <p:sp>
        <p:nvSpPr>
          <p:cNvPr id="863240" name="Text Box 8"/>
          <p:cNvSpPr txBox="1">
            <a:spLocks noChangeArrowheads="1"/>
          </p:cNvSpPr>
          <p:nvPr/>
        </p:nvSpPr>
        <p:spPr bwMode="auto">
          <a:xfrm>
            <a:off x="3924300" y="3336925"/>
            <a:ext cx="1104900" cy="320675"/>
          </a:xfrm>
          <a:prstGeom prst="rect">
            <a:avLst/>
          </a:prstGeom>
          <a:solidFill>
            <a:schemeClr val="bg1"/>
          </a:solidFill>
          <a:ln w="12700">
            <a:noFill/>
            <a:miter lim="800000"/>
            <a:headEnd/>
            <a:tailEnd/>
          </a:ln>
        </p:spPr>
        <p:txBody>
          <a:bodyPr>
            <a:spAutoFit/>
          </a:bodyPr>
          <a:lstStyle/>
          <a:p>
            <a:pPr eaLnBrk="0" hangingPunct="0"/>
            <a:r>
              <a:rPr lang="en-US" sz="1500" b="1"/>
              <a:t>Inhibin A</a:t>
            </a:r>
          </a:p>
        </p:txBody>
      </p:sp>
      <p:sp useBgFill="1">
        <p:nvSpPr>
          <p:cNvPr id="35847" name="Rectangle 9"/>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6865" name="Rectangle 30"/>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36866" name="Rectangle 3"/>
          <p:cNvSpPr>
            <a:spLocks noChangeArrowheads="1"/>
          </p:cNvSpPr>
          <p:nvPr/>
        </p:nvSpPr>
        <p:spPr bwMode="auto">
          <a:xfrm>
            <a:off x="466725" y="942397"/>
            <a:ext cx="8372475" cy="2410403"/>
          </a:xfrm>
          <a:prstGeom prst="rect">
            <a:avLst/>
          </a:prstGeom>
          <a:noFill/>
          <a:ln w="12700">
            <a:noFill/>
            <a:miter lim="800000"/>
            <a:headEnd/>
            <a:tailEnd/>
          </a:ln>
        </p:spPr>
        <p:txBody>
          <a:bodyPr lIns="90488" tIns="44450" rIns="90488" bIns="44450">
            <a:spAutoFit/>
          </a:bodyPr>
          <a:lstStyle/>
          <a:p>
            <a:pPr marL="285750" indent="-285750" eaLnBrk="0" hangingPunct="0">
              <a:spcAft>
                <a:spcPct val="25000"/>
              </a:spcAft>
              <a:buClr>
                <a:srgbClr val="00007F"/>
              </a:buClr>
              <a:buFontTx/>
              <a:buChar char="•"/>
              <a:tabLst>
                <a:tab pos="914400" algn="l"/>
                <a:tab pos="4857750" algn="l"/>
                <a:tab pos="7191375" algn="l"/>
              </a:tabLst>
            </a:pPr>
            <a:r>
              <a:rPr lang="en-US" sz="2600" dirty="0"/>
              <a:t>very high mol. wt. glycoprotein (approx. 700,000 </a:t>
            </a:r>
            <a:r>
              <a:rPr lang="en-US" sz="2600" dirty="0" err="1"/>
              <a:t>Da</a:t>
            </a:r>
            <a:r>
              <a:rPr lang="en-US" sz="2600" dirty="0"/>
              <a:t>)</a:t>
            </a:r>
          </a:p>
          <a:p>
            <a:pPr marL="285750" indent="-285750" eaLnBrk="0" hangingPunct="0">
              <a:spcAft>
                <a:spcPct val="10000"/>
              </a:spcAft>
              <a:buClr>
                <a:srgbClr val="00007F"/>
              </a:buClr>
              <a:buFontTx/>
              <a:buChar char="•"/>
              <a:tabLst>
                <a:tab pos="914400" algn="l"/>
                <a:tab pos="4857750" algn="l"/>
                <a:tab pos="7191375" algn="l"/>
              </a:tabLst>
            </a:pPr>
            <a:r>
              <a:rPr lang="en-US" sz="2600" dirty="0"/>
              <a:t>made up of 4 subunits:</a:t>
            </a:r>
          </a:p>
          <a:p>
            <a:pPr lvl="1" eaLnBrk="0" hangingPunct="0">
              <a:spcAft>
                <a:spcPct val="10000"/>
              </a:spcAft>
              <a:buClr>
                <a:srgbClr val="00007F"/>
              </a:buClr>
              <a:tabLst>
                <a:tab pos="914400" algn="l"/>
                <a:tab pos="4857750" algn="l"/>
                <a:tab pos="7191375" algn="l"/>
              </a:tabLst>
            </a:pPr>
            <a:r>
              <a:rPr lang="en-US" sz="2600" i="1" dirty="0"/>
              <a:t>	2 PAPP-A subunits (approx. 250,000 </a:t>
            </a:r>
            <a:r>
              <a:rPr lang="en-US" sz="2600" i="1" dirty="0" err="1"/>
              <a:t>Da</a:t>
            </a:r>
            <a:r>
              <a:rPr lang="en-US" sz="2600" i="1" dirty="0"/>
              <a:t> each)</a:t>
            </a:r>
          </a:p>
          <a:p>
            <a:pPr lvl="1" eaLnBrk="0" hangingPunct="0">
              <a:spcAft>
                <a:spcPct val="10000"/>
              </a:spcAft>
              <a:buClr>
                <a:srgbClr val="00007F"/>
              </a:buClr>
              <a:tabLst>
                <a:tab pos="914400" algn="l"/>
                <a:tab pos="4857750" algn="l"/>
                <a:tab pos="7191375" algn="l"/>
              </a:tabLst>
            </a:pPr>
            <a:r>
              <a:rPr lang="en-US" sz="2600" i="1" dirty="0"/>
              <a:t>	2 pro-MBP subunits (approx. 50-90 </a:t>
            </a:r>
            <a:r>
              <a:rPr lang="en-US" sz="2600" i="1" dirty="0" err="1"/>
              <a:t>Da</a:t>
            </a:r>
            <a:r>
              <a:rPr lang="en-US" sz="2600" i="1" dirty="0"/>
              <a:t> each)</a:t>
            </a:r>
          </a:p>
          <a:p>
            <a:pPr marL="285750" indent="-285750" eaLnBrk="0" hangingPunct="0">
              <a:spcBef>
                <a:spcPct val="25000"/>
              </a:spcBef>
              <a:spcAft>
                <a:spcPct val="10000"/>
              </a:spcAft>
              <a:buClr>
                <a:srgbClr val="00007F"/>
              </a:buClr>
              <a:buFontTx/>
              <a:buChar char="•"/>
              <a:tabLst>
                <a:tab pos="914400" algn="l"/>
                <a:tab pos="4857750" algn="l"/>
                <a:tab pos="7191375" algn="l"/>
              </a:tabLst>
            </a:pPr>
            <a:r>
              <a:rPr lang="en-US" sz="2600" dirty="0"/>
              <a:t>serum levels increase throughout pregnancy</a:t>
            </a:r>
          </a:p>
        </p:txBody>
      </p:sp>
      <p:sp>
        <p:nvSpPr>
          <p:cNvPr id="36867" name="Text Box 4"/>
          <p:cNvSpPr txBox="1">
            <a:spLocks noChangeArrowheads="1"/>
          </p:cNvSpPr>
          <p:nvPr/>
        </p:nvSpPr>
        <p:spPr bwMode="auto">
          <a:xfrm>
            <a:off x="6477000" y="6172200"/>
            <a:ext cx="1606550" cy="457200"/>
          </a:xfrm>
          <a:prstGeom prst="rect">
            <a:avLst/>
          </a:prstGeom>
          <a:noFill/>
          <a:ln w="12700">
            <a:noFill/>
            <a:miter lim="800000"/>
            <a:headEnd/>
            <a:tailEnd/>
          </a:ln>
        </p:spPr>
        <p:txBody>
          <a:bodyPr>
            <a:spAutoFit/>
          </a:bodyPr>
          <a:lstStyle/>
          <a:p>
            <a:pPr algn="ctr" eaLnBrk="0" hangingPunct="0">
              <a:spcBef>
                <a:spcPct val="50000"/>
              </a:spcBef>
            </a:pPr>
            <a:r>
              <a:rPr lang="en-US" sz="2400" i="1">
                <a:solidFill>
                  <a:srgbClr val="00007F"/>
                </a:solidFill>
              </a:rPr>
              <a:t>PAPP-A</a:t>
            </a:r>
          </a:p>
        </p:txBody>
      </p:sp>
      <p:sp>
        <p:nvSpPr>
          <p:cNvPr id="36868" name="Text Box 5"/>
          <p:cNvSpPr txBox="1">
            <a:spLocks noChangeArrowheads="1"/>
          </p:cNvSpPr>
          <p:nvPr/>
        </p:nvSpPr>
        <p:spPr bwMode="auto">
          <a:xfrm>
            <a:off x="6400800" y="3429000"/>
            <a:ext cx="1606550" cy="457200"/>
          </a:xfrm>
          <a:prstGeom prst="rect">
            <a:avLst/>
          </a:prstGeom>
          <a:noFill/>
          <a:ln w="12700">
            <a:noFill/>
            <a:miter lim="800000"/>
            <a:headEnd/>
            <a:tailEnd/>
          </a:ln>
        </p:spPr>
        <p:txBody>
          <a:bodyPr>
            <a:spAutoFit/>
          </a:bodyPr>
          <a:lstStyle/>
          <a:p>
            <a:pPr algn="ctr" eaLnBrk="0" hangingPunct="0">
              <a:spcBef>
                <a:spcPct val="50000"/>
              </a:spcBef>
            </a:pPr>
            <a:r>
              <a:rPr lang="en-US" sz="2400" i="1">
                <a:solidFill>
                  <a:srgbClr val="00007F"/>
                </a:solidFill>
              </a:rPr>
              <a:t>PAPP-A</a:t>
            </a:r>
          </a:p>
        </p:txBody>
      </p:sp>
      <p:sp>
        <p:nvSpPr>
          <p:cNvPr id="36869" name="Text Box 6"/>
          <p:cNvSpPr txBox="1">
            <a:spLocks noChangeArrowheads="1"/>
          </p:cNvSpPr>
          <p:nvPr/>
        </p:nvSpPr>
        <p:spPr bwMode="auto">
          <a:xfrm>
            <a:off x="5054600" y="4356100"/>
            <a:ext cx="1604963" cy="457200"/>
          </a:xfrm>
          <a:prstGeom prst="rect">
            <a:avLst/>
          </a:prstGeom>
          <a:noFill/>
          <a:ln w="12700">
            <a:noFill/>
            <a:miter lim="800000"/>
            <a:headEnd/>
            <a:tailEnd/>
          </a:ln>
        </p:spPr>
        <p:txBody>
          <a:bodyPr>
            <a:spAutoFit/>
          </a:bodyPr>
          <a:lstStyle/>
          <a:p>
            <a:pPr algn="ctr" eaLnBrk="0" hangingPunct="0"/>
            <a:r>
              <a:rPr lang="en-US" sz="2400" i="1">
                <a:solidFill>
                  <a:srgbClr val="00007F"/>
                </a:solidFill>
              </a:rPr>
              <a:t>Pro-MBP</a:t>
            </a:r>
          </a:p>
        </p:txBody>
      </p:sp>
      <p:sp>
        <p:nvSpPr>
          <p:cNvPr id="36870" name="Text Box 7"/>
          <p:cNvSpPr txBox="1">
            <a:spLocks noChangeArrowheads="1"/>
          </p:cNvSpPr>
          <p:nvPr/>
        </p:nvSpPr>
        <p:spPr bwMode="auto">
          <a:xfrm>
            <a:off x="5087938" y="5257800"/>
            <a:ext cx="1606550" cy="457200"/>
          </a:xfrm>
          <a:prstGeom prst="rect">
            <a:avLst/>
          </a:prstGeom>
          <a:noFill/>
          <a:ln w="12700">
            <a:noFill/>
            <a:miter lim="800000"/>
            <a:headEnd/>
            <a:tailEnd/>
          </a:ln>
        </p:spPr>
        <p:txBody>
          <a:bodyPr>
            <a:spAutoFit/>
          </a:bodyPr>
          <a:lstStyle/>
          <a:p>
            <a:pPr algn="ctr" eaLnBrk="0" hangingPunct="0"/>
            <a:r>
              <a:rPr lang="en-US" sz="2400" i="1">
                <a:solidFill>
                  <a:srgbClr val="00007F"/>
                </a:solidFill>
              </a:rPr>
              <a:t>Pro-MBP</a:t>
            </a:r>
          </a:p>
        </p:txBody>
      </p:sp>
      <p:grpSp>
        <p:nvGrpSpPr>
          <p:cNvPr id="36871" name="Group 8"/>
          <p:cNvGrpSpPr>
            <a:grpSpLocks/>
          </p:cNvGrpSpPr>
          <p:nvPr/>
        </p:nvGrpSpPr>
        <p:grpSpPr bwMode="auto">
          <a:xfrm>
            <a:off x="3987800" y="3657600"/>
            <a:ext cx="352425" cy="914400"/>
            <a:chOff x="3024" y="1488"/>
            <a:chExt cx="250" cy="576"/>
          </a:xfrm>
        </p:grpSpPr>
        <p:sp>
          <p:nvSpPr>
            <p:cNvPr id="36889" name="Line 9"/>
            <p:cNvSpPr>
              <a:spLocks noChangeShapeType="1"/>
            </p:cNvSpPr>
            <p:nvPr/>
          </p:nvSpPr>
          <p:spPr bwMode="auto">
            <a:xfrm>
              <a:off x="3120" y="1488"/>
              <a:ext cx="0" cy="96"/>
            </a:xfrm>
            <a:prstGeom prst="line">
              <a:avLst/>
            </a:prstGeom>
            <a:noFill/>
            <a:ln w="28575">
              <a:solidFill>
                <a:schemeClr val="tx1"/>
              </a:solidFill>
              <a:round/>
              <a:headEnd/>
              <a:tailEnd/>
            </a:ln>
          </p:spPr>
          <p:txBody>
            <a:bodyPr/>
            <a:lstStyle/>
            <a:p>
              <a:endParaRPr lang="en-US"/>
            </a:p>
          </p:txBody>
        </p:sp>
        <p:sp>
          <p:nvSpPr>
            <p:cNvPr id="36890" name="Text Box 10"/>
            <p:cNvSpPr txBox="1">
              <a:spLocks noChangeArrowheads="1"/>
            </p:cNvSpPr>
            <p:nvPr/>
          </p:nvSpPr>
          <p:spPr bwMode="auto">
            <a:xfrm>
              <a:off x="3024" y="153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91" name="Text Box 11"/>
            <p:cNvSpPr txBox="1">
              <a:spLocks noChangeArrowheads="1"/>
            </p:cNvSpPr>
            <p:nvPr/>
          </p:nvSpPr>
          <p:spPr bwMode="auto">
            <a:xfrm>
              <a:off x="3024" y="177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92" name="Line 12"/>
            <p:cNvSpPr>
              <a:spLocks noChangeShapeType="1"/>
            </p:cNvSpPr>
            <p:nvPr/>
          </p:nvSpPr>
          <p:spPr bwMode="auto">
            <a:xfrm>
              <a:off x="3120" y="1728"/>
              <a:ext cx="0" cy="96"/>
            </a:xfrm>
            <a:prstGeom prst="line">
              <a:avLst/>
            </a:prstGeom>
            <a:noFill/>
            <a:ln w="28575">
              <a:solidFill>
                <a:schemeClr val="tx1"/>
              </a:solidFill>
              <a:round/>
              <a:headEnd/>
              <a:tailEnd/>
            </a:ln>
          </p:spPr>
          <p:txBody>
            <a:bodyPr/>
            <a:lstStyle/>
            <a:p>
              <a:endParaRPr lang="en-US"/>
            </a:p>
          </p:txBody>
        </p:sp>
        <p:sp>
          <p:nvSpPr>
            <p:cNvPr id="36893" name="Line 13"/>
            <p:cNvSpPr>
              <a:spLocks noChangeShapeType="1"/>
            </p:cNvSpPr>
            <p:nvPr/>
          </p:nvSpPr>
          <p:spPr bwMode="auto">
            <a:xfrm>
              <a:off x="3120" y="1968"/>
              <a:ext cx="0" cy="96"/>
            </a:xfrm>
            <a:prstGeom prst="line">
              <a:avLst/>
            </a:prstGeom>
            <a:noFill/>
            <a:ln w="28575">
              <a:solidFill>
                <a:schemeClr val="tx1"/>
              </a:solidFill>
              <a:round/>
              <a:headEnd/>
              <a:tailEnd/>
            </a:ln>
          </p:spPr>
          <p:txBody>
            <a:bodyPr/>
            <a:lstStyle/>
            <a:p>
              <a:endParaRPr lang="en-US"/>
            </a:p>
          </p:txBody>
        </p:sp>
      </p:grpSp>
      <p:grpSp>
        <p:nvGrpSpPr>
          <p:cNvPr id="36872" name="Group 14"/>
          <p:cNvGrpSpPr>
            <a:grpSpLocks/>
          </p:cNvGrpSpPr>
          <p:nvPr/>
        </p:nvGrpSpPr>
        <p:grpSpPr bwMode="auto">
          <a:xfrm>
            <a:off x="3446463" y="4572000"/>
            <a:ext cx="352425" cy="914400"/>
            <a:chOff x="3024" y="1488"/>
            <a:chExt cx="250" cy="576"/>
          </a:xfrm>
        </p:grpSpPr>
        <p:sp>
          <p:nvSpPr>
            <p:cNvPr id="36884" name="Line 15"/>
            <p:cNvSpPr>
              <a:spLocks noChangeShapeType="1"/>
            </p:cNvSpPr>
            <p:nvPr/>
          </p:nvSpPr>
          <p:spPr bwMode="auto">
            <a:xfrm>
              <a:off x="3120" y="1488"/>
              <a:ext cx="0" cy="96"/>
            </a:xfrm>
            <a:prstGeom prst="line">
              <a:avLst/>
            </a:prstGeom>
            <a:noFill/>
            <a:ln w="28575">
              <a:solidFill>
                <a:schemeClr val="tx1"/>
              </a:solidFill>
              <a:round/>
              <a:headEnd/>
              <a:tailEnd/>
            </a:ln>
          </p:spPr>
          <p:txBody>
            <a:bodyPr/>
            <a:lstStyle/>
            <a:p>
              <a:endParaRPr lang="en-US"/>
            </a:p>
          </p:txBody>
        </p:sp>
        <p:sp>
          <p:nvSpPr>
            <p:cNvPr id="36885" name="Text Box 16"/>
            <p:cNvSpPr txBox="1">
              <a:spLocks noChangeArrowheads="1"/>
            </p:cNvSpPr>
            <p:nvPr/>
          </p:nvSpPr>
          <p:spPr bwMode="auto">
            <a:xfrm>
              <a:off x="3024" y="153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86" name="Text Box 17"/>
            <p:cNvSpPr txBox="1">
              <a:spLocks noChangeArrowheads="1"/>
            </p:cNvSpPr>
            <p:nvPr/>
          </p:nvSpPr>
          <p:spPr bwMode="auto">
            <a:xfrm>
              <a:off x="3024" y="177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87" name="Line 18"/>
            <p:cNvSpPr>
              <a:spLocks noChangeShapeType="1"/>
            </p:cNvSpPr>
            <p:nvPr/>
          </p:nvSpPr>
          <p:spPr bwMode="auto">
            <a:xfrm>
              <a:off x="3120" y="1728"/>
              <a:ext cx="0" cy="96"/>
            </a:xfrm>
            <a:prstGeom prst="line">
              <a:avLst/>
            </a:prstGeom>
            <a:noFill/>
            <a:ln w="28575">
              <a:solidFill>
                <a:schemeClr val="tx1"/>
              </a:solidFill>
              <a:round/>
              <a:headEnd/>
              <a:tailEnd/>
            </a:ln>
          </p:spPr>
          <p:txBody>
            <a:bodyPr/>
            <a:lstStyle/>
            <a:p>
              <a:endParaRPr lang="en-US"/>
            </a:p>
          </p:txBody>
        </p:sp>
        <p:sp>
          <p:nvSpPr>
            <p:cNvPr id="36888" name="Line 19"/>
            <p:cNvSpPr>
              <a:spLocks noChangeShapeType="1"/>
            </p:cNvSpPr>
            <p:nvPr/>
          </p:nvSpPr>
          <p:spPr bwMode="auto">
            <a:xfrm>
              <a:off x="3120" y="1968"/>
              <a:ext cx="0" cy="96"/>
            </a:xfrm>
            <a:prstGeom prst="line">
              <a:avLst/>
            </a:prstGeom>
            <a:noFill/>
            <a:ln w="28575">
              <a:solidFill>
                <a:schemeClr val="tx1"/>
              </a:solidFill>
              <a:round/>
              <a:headEnd/>
              <a:tailEnd/>
            </a:ln>
          </p:spPr>
          <p:txBody>
            <a:bodyPr/>
            <a:lstStyle/>
            <a:p>
              <a:endParaRPr lang="en-US"/>
            </a:p>
          </p:txBody>
        </p:sp>
      </p:grpSp>
      <p:grpSp>
        <p:nvGrpSpPr>
          <p:cNvPr id="36873" name="Group 20"/>
          <p:cNvGrpSpPr>
            <a:grpSpLocks/>
          </p:cNvGrpSpPr>
          <p:nvPr/>
        </p:nvGrpSpPr>
        <p:grpSpPr bwMode="auto">
          <a:xfrm>
            <a:off x="4056063" y="5486400"/>
            <a:ext cx="352425" cy="914400"/>
            <a:chOff x="3024" y="1488"/>
            <a:chExt cx="250" cy="576"/>
          </a:xfrm>
        </p:grpSpPr>
        <p:sp>
          <p:nvSpPr>
            <p:cNvPr id="36879" name="Line 21"/>
            <p:cNvSpPr>
              <a:spLocks noChangeShapeType="1"/>
            </p:cNvSpPr>
            <p:nvPr/>
          </p:nvSpPr>
          <p:spPr bwMode="auto">
            <a:xfrm>
              <a:off x="3120" y="1488"/>
              <a:ext cx="0" cy="96"/>
            </a:xfrm>
            <a:prstGeom prst="line">
              <a:avLst/>
            </a:prstGeom>
            <a:noFill/>
            <a:ln w="28575">
              <a:solidFill>
                <a:schemeClr val="tx1"/>
              </a:solidFill>
              <a:round/>
              <a:headEnd/>
              <a:tailEnd/>
            </a:ln>
          </p:spPr>
          <p:txBody>
            <a:bodyPr/>
            <a:lstStyle/>
            <a:p>
              <a:endParaRPr lang="en-US"/>
            </a:p>
          </p:txBody>
        </p:sp>
        <p:sp>
          <p:nvSpPr>
            <p:cNvPr id="36880" name="Text Box 22"/>
            <p:cNvSpPr txBox="1">
              <a:spLocks noChangeArrowheads="1"/>
            </p:cNvSpPr>
            <p:nvPr/>
          </p:nvSpPr>
          <p:spPr bwMode="auto">
            <a:xfrm>
              <a:off x="3024" y="153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81" name="Text Box 23"/>
            <p:cNvSpPr txBox="1">
              <a:spLocks noChangeArrowheads="1"/>
            </p:cNvSpPr>
            <p:nvPr/>
          </p:nvSpPr>
          <p:spPr bwMode="auto">
            <a:xfrm>
              <a:off x="3024" y="1776"/>
              <a:ext cx="250" cy="231"/>
            </a:xfrm>
            <a:prstGeom prst="rect">
              <a:avLst/>
            </a:prstGeom>
            <a:noFill/>
            <a:ln w="12700">
              <a:noFill/>
              <a:miter lim="800000"/>
              <a:headEnd/>
              <a:tailEnd/>
            </a:ln>
          </p:spPr>
          <p:txBody>
            <a:bodyPr>
              <a:spAutoFit/>
            </a:bodyPr>
            <a:lstStyle/>
            <a:p>
              <a:pPr eaLnBrk="0" hangingPunct="0"/>
              <a:r>
                <a:rPr lang="en-US" sz="1800"/>
                <a:t>S</a:t>
              </a:r>
            </a:p>
          </p:txBody>
        </p:sp>
        <p:sp>
          <p:nvSpPr>
            <p:cNvPr id="36882" name="Line 24"/>
            <p:cNvSpPr>
              <a:spLocks noChangeShapeType="1"/>
            </p:cNvSpPr>
            <p:nvPr/>
          </p:nvSpPr>
          <p:spPr bwMode="auto">
            <a:xfrm>
              <a:off x="3120" y="1728"/>
              <a:ext cx="0" cy="96"/>
            </a:xfrm>
            <a:prstGeom prst="line">
              <a:avLst/>
            </a:prstGeom>
            <a:noFill/>
            <a:ln w="28575">
              <a:solidFill>
                <a:schemeClr val="tx1"/>
              </a:solidFill>
              <a:round/>
              <a:headEnd/>
              <a:tailEnd/>
            </a:ln>
          </p:spPr>
          <p:txBody>
            <a:bodyPr/>
            <a:lstStyle/>
            <a:p>
              <a:endParaRPr lang="en-US"/>
            </a:p>
          </p:txBody>
        </p:sp>
        <p:sp>
          <p:nvSpPr>
            <p:cNvPr id="36883" name="Line 25"/>
            <p:cNvSpPr>
              <a:spLocks noChangeShapeType="1"/>
            </p:cNvSpPr>
            <p:nvPr/>
          </p:nvSpPr>
          <p:spPr bwMode="auto">
            <a:xfrm>
              <a:off x="3120" y="1968"/>
              <a:ext cx="0" cy="96"/>
            </a:xfrm>
            <a:prstGeom prst="line">
              <a:avLst/>
            </a:prstGeom>
            <a:noFill/>
            <a:ln w="28575">
              <a:solidFill>
                <a:schemeClr val="tx1"/>
              </a:solidFill>
              <a:round/>
              <a:headEnd/>
              <a:tailEnd/>
            </a:ln>
          </p:spPr>
          <p:txBody>
            <a:bodyPr/>
            <a:lstStyle/>
            <a:p>
              <a:endParaRPr lang="en-US"/>
            </a:p>
          </p:txBody>
        </p:sp>
      </p:grpSp>
      <p:sp>
        <p:nvSpPr>
          <p:cNvPr id="36874" name="Line 26"/>
          <p:cNvSpPr>
            <a:spLocks noChangeShapeType="1"/>
          </p:cNvSpPr>
          <p:nvPr/>
        </p:nvSpPr>
        <p:spPr bwMode="auto">
          <a:xfrm>
            <a:off x="533400" y="3657600"/>
            <a:ext cx="6096000" cy="0"/>
          </a:xfrm>
          <a:prstGeom prst="line">
            <a:avLst/>
          </a:prstGeom>
          <a:noFill/>
          <a:ln w="76200">
            <a:solidFill>
              <a:srgbClr val="00BA89"/>
            </a:solidFill>
            <a:round/>
            <a:headEnd/>
            <a:tailEnd/>
          </a:ln>
        </p:spPr>
        <p:txBody>
          <a:bodyPr/>
          <a:lstStyle/>
          <a:p>
            <a:endParaRPr lang="en-US"/>
          </a:p>
        </p:txBody>
      </p:sp>
      <p:sp>
        <p:nvSpPr>
          <p:cNvPr id="36875" name="Line 27"/>
          <p:cNvSpPr>
            <a:spLocks noChangeShapeType="1"/>
          </p:cNvSpPr>
          <p:nvPr/>
        </p:nvSpPr>
        <p:spPr bwMode="auto">
          <a:xfrm>
            <a:off x="601663" y="6400800"/>
            <a:ext cx="6096000" cy="0"/>
          </a:xfrm>
          <a:prstGeom prst="line">
            <a:avLst/>
          </a:prstGeom>
          <a:noFill/>
          <a:ln w="76200">
            <a:solidFill>
              <a:srgbClr val="00BA89"/>
            </a:solidFill>
            <a:round/>
            <a:headEnd/>
            <a:tailEnd/>
          </a:ln>
        </p:spPr>
        <p:txBody>
          <a:bodyPr/>
          <a:lstStyle/>
          <a:p>
            <a:endParaRPr lang="en-US"/>
          </a:p>
        </p:txBody>
      </p:sp>
      <p:sp>
        <p:nvSpPr>
          <p:cNvPr id="36876" name="Line 28"/>
          <p:cNvSpPr>
            <a:spLocks noChangeShapeType="1"/>
          </p:cNvSpPr>
          <p:nvPr/>
        </p:nvSpPr>
        <p:spPr bwMode="auto">
          <a:xfrm>
            <a:off x="2565400" y="4572000"/>
            <a:ext cx="2573338" cy="0"/>
          </a:xfrm>
          <a:prstGeom prst="line">
            <a:avLst/>
          </a:prstGeom>
          <a:noFill/>
          <a:ln w="76200">
            <a:solidFill>
              <a:schemeClr val="accent2"/>
            </a:solidFill>
            <a:round/>
            <a:headEnd/>
            <a:tailEnd/>
          </a:ln>
        </p:spPr>
        <p:txBody>
          <a:bodyPr/>
          <a:lstStyle/>
          <a:p>
            <a:endParaRPr lang="en-US"/>
          </a:p>
        </p:txBody>
      </p:sp>
      <p:sp>
        <p:nvSpPr>
          <p:cNvPr id="36877" name="Line 29"/>
          <p:cNvSpPr>
            <a:spLocks noChangeShapeType="1"/>
          </p:cNvSpPr>
          <p:nvPr/>
        </p:nvSpPr>
        <p:spPr bwMode="auto">
          <a:xfrm>
            <a:off x="2565400" y="5486400"/>
            <a:ext cx="2573338" cy="0"/>
          </a:xfrm>
          <a:prstGeom prst="line">
            <a:avLst/>
          </a:prstGeom>
          <a:noFill/>
          <a:ln w="76200">
            <a:solidFill>
              <a:schemeClr val="accent2"/>
            </a:solidFill>
            <a:round/>
            <a:headEnd/>
            <a:tailEnd/>
          </a:ln>
        </p:spPr>
        <p:txBody>
          <a:bodyPr/>
          <a:lstStyle/>
          <a:p>
            <a:endParaRPr lang="en-US"/>
          </a:p>
        </p:txBody>
      </p:sp>
      <p:sp>
        <p:nvSpPr>
          <p:cNvPr id="36878" name="Text Box 2"/>
          <p:cNvSpPr txBox="1">
            <a:spLocks noChangeArrowheads="1"/>
          </p:cNvSpPr>
          <p:nvPr/>
        </p:nvSpPr>
        <p:spPr bwMode="auto">
          <a:xfrm>
            <a:off x="554535" y="242888"/>
            <a:ext cx="8012706" cy="523220"/>
          </a:xfrm>
          <a:prstGeom prst="rect">
            <a:avLst/>
          </a:prstGeom>
          <a:noFill/>
          <a:ln w="12700">
            <a:noFill/>
            <a:miter lim="800000"/>
            <a:headEnd/>
            <a:tailEnd/>
          </a:ln>
        </p:spPr>
        <p:txBody>
          <a:bodyPr wrap="none">
            <a:spAutoFit/>
          </a:bodyPr>
          <a:lstStyle/>
          <a:p>
            <a:pPr algn="ctr">
              <a:spcBef>
                <a:spcPct val="50000"/>
              </a:spcBef>
              <a:spcAft>
                <a:spcPct val="50000"/>
              </a:spcAft>
            </a:pPr>
            <a:r>
              <a:rPr lang="en-US" sz="2800" i="1" dirty="0">
                <a:solidFill>
                  <a:srgbClr val="003366"/>
                </a:solidFill>
              </a:rPr>
              <a:t>PAPP-A: pregnancy-associated plasma protein-A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52400" y="990600"/>
            <a:ext cx="8686800" cy="5447645"/>
          </a:xfrm>
          <a:prstGeom prst="rect">
            <a:avLst/>
          </a:prstGeom>
          <a:noFill/>
          <a:ln w="12700">
            <a:noFill/>
            <a:miter lim="800000"/>
            <a:headEnd/>
            <a:tailEnd/>
          </a:ln>
        </p:spPr>
        <p:txBody>
          <a:bodyPr wrap="square">
            <a:spAutoFit/>
          </a:bodyPr>
          <a:lstStyle/>
          <a:p>
            <a:pPr marL="233363" indent="-233363">
              <a:spcBef>
                <a:spcPts val="0"/>
              </a:spcBef>
              <a:spcAft>
                <a:spcPts val="1800"/>
              </a:spcAft>
              <a:buClr>
                <a:srgbClr val="003399"/>
              </a:buClr>
              <a:buFontTx/>
              <a:buChar char="•"/>
            </a:pPr>
            <a:r>
              <a:rPr lang="en-US" sz="2400" dirty="0"/>
              <a:t>pro-MBP is the inactive precursor of Major Basic Protein (MBP).</a:t>
            </a:r>
          </a:p>
          <a:p>
            <a:pPr marL="233363" indent="-233363">
              <a:spcBef>
                <a:spcPts val="0"/>
              </a:spcBef>
              <a:spcAft>
                <a:spcPts val="1800"/>
              </a:spcAft>
              <a:buClr>
                <a:srgbClr val="003399"/>
              </a:buClr>
              <a:buFontTx/>
              <a:buChar char="•"/>
            </a:pPr>
            <a:r>
              <a:rPr lang="en-US" sz="2400" dirty="0"/>
              <a:t>MBP is found in the </a:t>
            </a:r>
            <a:r>
              <a:rPr lang="en-US" sz="2400" dirty="0" err="1"/>
              <a:t>eosinophil</a:t>
            </a:r>
            <a:r>
              <a:rPr lang="en-US" sz="2400" dirty="0"/>
              <a:t> crystalloid body; it has a very basic </a:t>
            </a:r>
            <a:r>
              <a:rPr lang="en-US" sz="2400" dirty="0" err="1"/>
              <a:t>pI</a:t>
            </a:r>
            <a:r>
              <a:rPr lang="en-US" sz="2400" dirty="0"/>
              <a:t>; it is </a:t>
            </a:r>
            <a:r>
              <a:rPr lang="en-US" sz="2400" dirty="0" err="1"/>
              <a:t>cytotoxic</a:t>
            </a:r>
            <a:r>
              <a:rPr lang="en-US" sz="2400" dirty="0"/>
              <a:t>; it functions in inflammatory response.</a:t>
            </a:r>
          </a:p>
          <a:p>
            <a:pPr marL="233363" indent="-233363">
              <a:spcBef>
                <a:spcPts val="0"/>
              </a:spcBef>
              <a:spcAft>
                <a:spcPts val="1800"/>
              </a:spcAft>
              <a:buClr>
                <a:srgbClr val="003399"/>
              </a:buClr>
              <a:buFontTx/>
              <a:buChar char="•"/>
            </a:pPr>
            <a:r>
              <a:rPr lang="en-US" sz="2400" dirty="0"/>
              <a:t>PAPP-A itself is an insulin-like growth </a:t>
            </a:r>
            <a:r>
              <a:rPr lang="en-US" sz="2400" dirty="0" smtClean="0"/>
              <a:t>                             factor </a:t>
            </a:r>
            <a:r>
              <a:rPr lang="en-US" sz="2400" dirty="0"/>
              <a:t>binding protein-4 (IGFBP-4) </a:t>
            </a:r>
            <a:r>
              <a:rPr lang="en-US" sz="2400" dirty="0" smtClean="0"/>
              <a:t>                              protease</a:t>
            </a:r>
            <a:r>
              <a:rPr lang="en-US" sz="2400" dirty="0"/>
              <a:t>.</a:t>
            </a:r>
          </a:p>
          <a:p>
            <a:pPr marL="233363" indent="-233363">
              <a:spcBef>
                <a:spcPts val="0"/>
              </a:spcBef>
              <a:spcAft>
                <a:spcPts val="1800"/>
              </a:spcAft>
              <a:buClr>
                <a:srgbClr val="003399"/>
              </a:buClr>
              <a:buFontTx/>
              <a:buChar char="•"/>
            </a:pPr>
            <a:r>
              <a:rPr lang="en-US" sz="2400" dirty="0"/>
              <a:t>It may facilitate IGF action at the </a:t>
            </a:r>
            <a:r>
              <a:rPr lang="en-US" sz="2400" dirty="0" smtClean="0"/>
              <a:t>                                maternal-placental </a:t>
            </a:r>
            <a:r>
              <a:rPr lang="en-US" sz="2400" dirty="0"/>
              <a:t>interface </a:t>
            </a:r>
            <a:r>
              <a:rPr lang="en-US" sz="2400" dirty="0" smtClean="0"/>
              <a:t>(</a:t>
            </a:r>
            <a:r>
              <a:rPr lang="en-US" sz="2400" dirty="0"/>
              <a:t>Sun </a:t>
            </a:r>
            <a:r>
              <a:rPr lang="en-US" sz="2400" i="1" dirty="0"/>
              <a:t>et al</a:t>
            </a:r>
            <a:r>
              <a:rPr lang="en-US" sz="2400" dirty="0"/>
              <a:t>, </a:t>
            </a:r>
            <a:r>
              <a:rPr lang="en-US" sz="2400" dirty="0" smtClean="0"/>
              <a:t>                                  </a:t>
            </a:r>
            <a:r>
              <a:rPr lang="en-US" sz="2400" i="1" dirty="0" smtClean="0"/>
              <a:t>J </a:t>
            </a:r>
            <a:r>
              <a:rPr lang="en-US" sz="2400" i="1" dirty="0" err="1"/>
              <a:t>Clin</a:t>
            </a:r>
            <a:r>
              <a:rPr lang="en-US" sz="2400" i="1" dirty="0"/>
              <a:t> </a:t>
            </a:r>
            <a:r>
              <a:rPr lang="en-US" sz="2400" i="1" dirty="0" err="1"/>
              <a:t>Endocrinol</a:t>
            </a:r>
            <a:r>
              <a:rPr lang="en-US" sz="2400" i="1" dirty="0"/>
              <a:t> </a:t>
            </a:r>
            <a:r>
              <a:rPr lang="en-US" sz="2400" i="1" dirty="0" err="1"/>
              <a:t>Metab</a:t>
            </a:r>
            <a:r>
              <a:rPr lang="en-US" sz="2400" dirty="0"/>
              <a:t> 2002;87:5235).  </a:t>
            </a:r>
          </a:p>
          <a:p>
            <a:pPr marL="233363" indent="-233363">
              <a:spcBef>
                <a:spcPts val="0"/>
              </a:spcBef>
              <a:spcAft>
                <a:spcPts val="1800"/>
              </a:spcAft>
              <a:buClr>
                <a:srgbClr val="003399"/>
              </a:buClr>
            </a:pPr>
            <a:r>
              <a:rPr lang="en-US" sz="2400" b="1" dirty="0">
                <a:solidFill>
                  <a:srgbClr val="003366"/>
                </a:solidFill>
              </a:rPr>
              <a:t>   In other words, it may be involved in                            the regulation of </a:t>
            </a:r>
            <a:r>
              <a:rPr lang="en-US" sz="2400" b="1" dirty="0" err="1">
                <a:solidFill>
                  <a:srgbClr val="003366"/>
                </a:solidFill>
              </a:rPr>
              <a:t>fetoplacental</a:t>
            </a:r>
            <a:r>
              <a:rPr lang="en-US" sz="2400" b="1" dirty="0">
                <a:solidFill>
                  <a:srgbClr val="003366"/>
                </a:solidFill>
              </a:rPr>
              <a:t> growth.</a:t>
            </a:r>
          </a:p>
        </p:txBody>
      </p:sp>
      <p:sp useBgFill="1">
        <p:nvSpPr>
          <p:cNvPr id="37890" name="Rectangle 30"/>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37891" name="Text Box 2"/>
          <p:cNvSpPr txBox="1">
            <a:spLocks noChangeArrowheads="1"/>
          </p:cNvSpPr>
          <p:nvPr/>
        </p:nvSpPr>
        <p:spPr bwMode="auto">
          <a:xfrm>
            <a:off x="579438" y="242888"/>
            <a:ext cx="7962900" cy="519112"/>
          </a:xfrm>
          <a:prstGeom prst="rect">
            <a:avLst/>
          </a:prstGeom>
          <a:noFill/>
          <a:ln w="12700">
            <a:noFill/>
            <a:miter lim="800000"/>
            <a:headEnd/>
            <a:tailEnd/>
          </a:ln>
        </p:spPr>
        <p:txBody>
          <a:bodyPr wrap="none">
            <a:spAutoFit/>
          </a:bodyPr>
          <a:lstStyle/>
          <a:p>
            <a:pPr algn="ctr">
              <a:spcBef>
                <a:spcPct val="50000"/>
              </a:spcBef>
              <a:spcAft>
                <a:spcPct val="50000"/>
              </a:spcAft>
            </a:pPr>
            <a:r>
              <a:rPr lang="en-US" sz="2800" i="1" dirty="0">
                <a:solidFill>
                  <a:srgbClr val="003366"/>
                </a:solidFill>
              </a:rPr>
              <a:t>PAPP-A: pregnancy-associated plasma protein-A</a:t>
            </a:r>
          </a:p>
        </p:txBody>
      </p:sp>
      <p:sp>
        <p:nvSpPr>
          <p:cNvPr id="37893" name="Rectangle 3"/>
          <p:cNvSpPr>
            <a:spLocks noChangeArrowheads="1"/>
          </p:cNvSpPr>
          <p:nvPr/>
        </p:nvSpPr>
        <p:spPr bwMode="auto">
          <a:xfrm>
            <a:off x="5029200" y="6477000"/>
            <a:ext cx="4114800" cy="336550"/>
          </a:xfrm>
          <a:prstGeom prst="rect">
            <a:avLst/>
          </a:prstGeom>
          <a:noFill/>
          <a:ln w="12700">
            <a:noFill/>
            <a:miter lim="800000"/>
            <a:headEnd/>
            <a:tailEnd/>
          </a:ln>
        </p:spPr>
        <p:txBody>
          <a:bodyPr>
            <a:spAutoFit/>
          </a:bodyPr>
          <a:lstStyle/>
          <a:p>
            <a:pPr marL="233363" indent="-233363" algn="ctr">
              <a:spcAft>
                <a:spcPct val="100000"/>
              </a:spcAft>
              <a:buClr>
                <a:srgbClr val="003399"/>
              </a:buClr>
            </a:pPr>
            <a:r>
              <a:rPr lang="en-US" dirty="0"/>
              <a:t>www.nature.com/labinvest/journal/v89/n7/</a:t>
            </a:r>
          </a:p>
        </p:txBody>
      </p:sp>
      <p:pic>
        <p:nvPicPr>
          <p:cNvPr id="37894" name="Picture 15" descr="journal_cover_large"/>
          <p:cNvPicPr>
            <a:picLocks noChangeAspect="1" noChangeArrowheads="1"/>
          </p:cNvPicPr>
          <p:nvPr/>
        </p:nvPicPr>
        <p:blipFill>
          <a:blip r:embed="rId2" cstate="print"/>
          <a:srcRect/>
          <a:stretch>
            <a:fillRect/>
          </a:stretch>
        </p:blipFill>
        <p:spPr bwMode="auto">
          <a:xfrm>
            <a:off x="5985102" y="2895600"/>
            <a:ext cx="3006498" cy="357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extBox 10"/>
          <p:cNvSpPr txBox="1">
            <a:spLocks noChangeArrowheads="1"/>
          </p:cNvSpPr>
          <p:nvPr/>
        </p:nvSpPr>
        <p:spPr bwMode="auto">
          <a:xfrm>
            <a:off x="152400" y="152400"/>
            <a:ext cx="8763000" cy="1468438"/>
          </a:xfrm>
          <a:prstGeom prst="rect">
            <a:avLst/>
          </a:prstGeom>
          <a:noFill/>
          <a:ln w="9525">
            <a:noFill/>
            <a:miter lim="800000"/>
            <a:headEnd/>
            <a:tailEnd/>
          </a:ln>
        </p:spPr>
        <p:txBody>
          <a:bodyPr>
            <a:spAutoFit/>
          </a:bodyPr>
          <a:lstStyle/>
          <a:p>
            <a:pPr algn="ctr">
              <a:lnSpc>
                <a:spcPct val="110000"/>
              </a:lnSpc>
            </a:pPr>
            <a:r>
              <a:rPr lang="en-US" sz="2800">
                <a:solidFill>
                  <a:srgbClr val="003366"/>
                </a:solidFill>
              </a:rPr>
              <a:t>PAPP-A is an IGFBP protease:</a:t>
            </a:r>
          </a:p>
          <a:p>
            <a:pPr algn="ctr">
              <a:lnSpc>
                <a:spcPct val="110000"/>
              </a:lnSpc>
            </a:pPr>
            <a:r>
              <a:rPr lang="en-US" sz="2600" i="1">
                <a:solidFill>
                  <a:srgbClr val="003366"/>
                </a:solidFill>
              </a:rPr>
              <a:t>IGFBP proteases release circulating IGF to interact with its receptors on target cells and stimulate growth</a:t>
            </a:r>
            <a:r>
              <a:rPr lang="en-US" sz="2800">
                <a:solidFill>
                  <a:srgbClr val="003366"/>
                </a:solidFill>
              </a:rPr>
              <a:t> </a:t>
            </a:r>
          </a:p>
        </p:txBody>
      </p:sp>
      <p:sp useBgFill="1">
        <p:nvSpPr>
          <p:cNvPr id="38914" name="Rectangle 30"/>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38915" name="Rectangle 7"/>
          <p:cNvSpPr>
            <a:spLocks noChangeArrowheads="1"/>
          </p:cNvSpPr>
          <p:nvPr/>
        </p:nvSpPr>
        <p:spPr bwMode="auto">
          <a:xfrm>
            <a:off x="1524000" y="1828800"/>
            <a:ext cx="5867400" cy="4876800"/>
          </a:xfrm>
          <a:prstGeom prst="rect">
            <a:avLst/>
          </a:prstGeom>
          <a:solidFill>
            <a:schemeClr val="bg1"/>
          </a:solidFill>
          <a:ln w="9525" algn="ctr">
            <a:solidFill>
              <a:srgbClr val="3E4A68"/>
            </a:solidFill>
            <a:round/>
            <a:headEnd/>
            <a:tailEnd/>
          </a:ln>
        </p:spPr>
        <p:txBody>
          <a:bodyPr wrap="none"/>
          <a:lstStyle/>
          <a:p>
            <a:pPr algn="ctr"/>
            <a:endParaRPr lang="en-US"/>
          </a:p>
        </p:txBody>
      </p:sp>
      <p:pic>
        <p:nvPicPr>
          <p:cNvPr id="38916" name="Picture 2"/>
          <p:cNvPicPr>
            <a:picLocks noChangeAspect="1" noChangeArrowheads="1"/>
          </p:cNvPicPr>
          <p:nvPr/>
        </p:nvPicPr>
        <p:blipFill>
          <a:blip r:embed="rId2" cstate="print"/>
          <a:srcRect l="25000" t="37444" r="31184" b="45444"/>
          <a:stretch>
            <a:fillRect/>
          </a:stretch>
        </p:blipFill>
        <p:spPr bwMode="auto">
          <a:xfrm>
            <a:off x="1612900" y="2263775"/>
            <a:ext cx="5689600" cy="1916113"/>
          </a:xfrm>
          <a:prstGeom prst="rect">
            <a:avLst/>
          </a:prstGeom>
          <a:noFill/>
          <a:ln w="9525">
            <a:noFill/>
            <a:miter lim="800000"/>
            <a:headEnd/>
            <a:tailEnd/>
          </a:ln>
        </p:spPr>
      </p:pic>
      <p:sp>
        <p:nvSpPr>
          <p:cNvPr id="38917" name="Rectangle 2"/>
          <p:cNvSpPr>
            <a:spLocks noChangeArrowheads="1"/>
          </p:cNvSpPr>
          <p:nvPr/>
        </p:nvSpPr>
        <p:spPr bwMode="auto">
          <a:xfrm>
            <a:off x="2736850" y="4005263"/>
            <a:ext cx="1743075" cy="174625"/>
          </a:xfrm>
          <a:prstGeom prst="rect">
            <a:avLst/>
          </a:prstGeom>
          <a:solidFill>
            <a:schemeClr val="bg1"/>
          </a:solidFill>
          <a:ln w="9525" algn="ctr">
            <a:noFill/>
            <a:round/>
            <a:headEnd/>
            <a:tailEnd/>
          </a:ln>
        </p:spPr>
        <p:txBody>
          <a:bodyPr wrap="none"/>
          <a:lstStyle/>
          <a:p>
            <a:pPr algn="ctr"/>
            <a:endParaRPr lang="en-US"/>
          </a:p>
        </p:txBody>
      </p:sp>
      <p:sp>
        <p:nvSpPr>
          <p:cNvPr id="10" name="Arc 9"/>
          <p:cNvSpPr/>
          <p:nvPr/>
        </p:nvSpPr>
        <p:spPr bwMode="auto">
          <a:xfrm>
            <a:off x="2887663" y="4876800"/>
            <a:ext cx="4090987" cy="1828800"/>
          </a:xfrm>
          <a:prstGeom prst="arc">
            <a:avLst/>
          </a:prstGeom>
          <a:noFill/>
          <a:ln w="57150" cap="flat" cmpd="sng" algn="ctr">
            <a:solidFill>
              <a:schemeClr val="tx1"/>
            </a:solidFill>
            <a:prstDash val="solid"/>
            <a:round/>
            <a:headEnd type="none" w="med" len="med"/>
            <a:tailEnd type="none" w="med" len="med"/>
          </a:ln>
          <a:effectLst/>
        </p:spPr>
        <p:txBody>
          <a:bodyPr wrap="none"/>
          <a:lstStyle/>
          <a:p>
            <a:pPr algn="ctr">
              <a:defRPr/>
            </a:pPr>
            <a:endParaRPr lang="en-US"/>
          </a:p>
        </p:txBody>
      </p:sp>
      <p:sp>
        <p:nvSpPr>
          <p:cNvPr id="11" name="Arc 10"/>
          <p:cNvSpPr/>
          <p:nvPr/>
        </p:nvSpPr>
        <p:spPr bwMode="auto">
          <a:xfrm flipH="1">
            <a:off x="2887663" y="4876800"/>
            <a:ext cx="4090987" cy="1828800"/>
          </a:xfrm>
          <a:prstGeom prst="arc">
            <a:avLst/>
          </a:prstGeom>
          <a:noFill/>
          <a:ln w="57150" cap="flat" cmpd="sng" algn="ctr">
            <a:solidFill>
              <a:schemeClr val="tx1"/>
            </a:solidFill>
            <a:prstDash val="solid"/>
            <a:round/>
            <a:headEnd type="none" w="med" len="med"/>
            <a:tailEnd type="none" w="med" len="med"/>
          </a:ln>
          <a:effectLst/>
        </p:spPr>
        <p:txBody>
          <a:bodyPr wrap="none"/>
          <a:lstStyle/>
          <a:p>
            <a:pPr algn="ctr">
              <a:defRPr/>
            </a:pPr>
            <a:endParaRPr lang="en-US"/>
          </a:p>
        </p:txBody>
      </p:sp>
      <p:cxnSp>
        <p:nvCxnSpPr>
          <p:cNvPr id="38920" name="Straight Arrow Connector 9"/>
          <p:cNvCxnSpPr>
            <a:cxnSpLocks noChangeShapeType="1"/>
          </p:cNvCxnSpPr>
          <p:nvPr/>
        </p:nvCxnSpPr>
        <p:spPr bwMode="auto">
          <a:xfrm rot="5400000">
            <a:off x="5116512" y="4430713"/>
            <a:ext cx="434975" cy="152400"/>
          </a:xfrm>
          <a:prstGeom prst="straightConnector1">
            <a:avLst/>
          </a:prstGeom>
          <a:noFill/>
          <a:ln w="38100" algn="ctr">
            <a:solidFill>
              <a:schemeClr val="tx1"/>
            </a:solidFill>
            <a:round/>
            <a:headEnd/>
            <a:tailEnd type="triangle" w="med" len="med"/>
          </a:ln>
        </p:spPr>
      </p:cxnSp>
      <p:sp>
        <p:nvSpPr>
          <p:cNvPr id="38921" name="TextBox 12"/>
          <p:cNvSpPr txBox="1">
            <a:spLocks noChangeArrowheads="1"/>
          </p:cNvSpPr>
          <p:nvPr/>
        </p:nvSpPr>
        <p:spPr bwMode="auto">
          <a:xfrm>
            <a:off x="4452938" y="5051425"/>
            <a:ext cx="1381125" cy="396875"/>
          </a:xfrm>
          <a:prstGeom prst="rect">
            <a:avLst/>
          </a:prstGeom>
          <a:noFill/>
          <a:ln w="9525">
            <a:noFill/>
            <a:miter lim="800000"/>
            <a:headEnd/>
            <a:tailEnd/>
          </a:ln>
        </p:spPr>
        <p:txBody>
          <a:bodyPr wrap="none">
            <a:spAutoFit/>
          </a:bodyPr>
          <a:lstStyle/>
          <a:p>
            <a:pPr algn="ctr"/>
            <a:r>
              <a:rPr lang="en-US" sz="2000" b="1"/>
              <a:t>target cell</a:t>
            </a:r>
          </a:p>
        </p:txBody>
      </p:sp>
      <p:sp>
        <p:nvSpPr>
          <p:cNvPr id="38922" name="Text Box 17"/>
          <p:cNvSpPr txBox="1">
            <a:spLocks noChangeArrowheads="1"/>
          </p:cNvSpPr>
          <p:nvPr/>
        </p:nvSpPr>
        <p:spPr bwMode="auto">
          <a:xfrm>
            <a:off x="2192338" y="3744913"/>
            <a:ext cx="565150" cy="327025"/>
          </a:xfrm>
          <a:prstGeom prst="rect">
            <a:avLst/>
          </a:prstGeom>
          <a:noFill/>
          <a:ln w="9525" algn="ctr">
            <a:noFill/>
            <a:miter lim="800000"/>
            <a:headEnd/>
            <a:tailEnd/>
          </a:ln>
        </p:spPr>
        <p:txBody>
          <a:bodyPr wrap="none">
            <a:spAutoFit/>
          </a:bodyPr>
          <a:lstStyle/>
          <a:p>
            <a:pPr algn="ctr">
              <a:lnSpc>
                <a:spcPct val="85000"/>
              </a:lnSpc>
            </a:pPr>
            <a:r>
              <a:rPr lang="en-US" sz="1800" b="1"/>
              <a:t>IGF</a:t>
            </a:r>
          </a:p>
        </p:txBody>
      </p:sp>
      <p:sp>
        <p:nvSpPr>
          <p:cNvPr id="38923" name="Rectangle 25"/>
          <p:cNvSpPr>
            <a:spLocks noChangeArrowheads="1"/>
          </p:cNvSpPr>
          <p:nvPr/>
        </p:nvSpPr>
        <p:spPr bwMode="auto">
          <a:xfrm>
            <a:off x="2667000" y="4114800"/>
            <a:ext cx="19812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8924" name="AutoShape 28"/>
          <p:cNvSpPr>
            <a:spLocks noChangeArrowheads="1"/>
          </p:cNvSpPr>
          <p:nvPr/>
        </p:nvSpPr>
        <p:spPr bwMode="auto">
          <a:xfrm>
            <a:off x="4800600" y="55626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25" name="TextBox 12"/>
          <p:cNvSpPr txBox="1">
            <a:spLocks noChangeArrowheads="1"/>
          </p:cNvSpPr>
          <p:nvPr/>
        </p:nvSpPr>
        <p:spPr bwMode="auto">
          <a:xfrm>
            <a:off x="4419600" y="6080125"/>
            <a:ext cx="1452563" cy="396875"/>
          </a:xfrm>
          <a:prstGeom prst="rect">
            <a:avLst/>
          </a:prstGeom>
          <a:noFill/>
          <a:ln w="9525">
            <a:noFill/>
            <a:miter lim="800000"/>
            <a:headEnd/>
            <a:tailEnd/>
          </a:ln>
        </p:spPr>
        <p:txBody>
          <a:bodyPr wrap="none">
            <a:spAutoFit/>
          </a:bodyPr>
          <a:lstStyle/>
          <a:p>
            <a:pPr algn="ctr"/>
            <a:r>
              <a:rPr lang="en-US" sz="2000" b="1" i="1">
                <a:latin typeface="Arial Black" pitchFamily="34" charset="0"/>
              </a:rPr>
              <a:t>GROWTH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1628775" y="3957638"/>
            <a:ext cx="2330450" cy="2519362"/>
          </a:xfrm>
          <a:prstGeom prst="rect">
            <a:avLst/>
          </a:prstGeom>
          <a:solidFill>
            <a:schemeClr val="bg1"/>
          </a:solidFill>
          <a:ln w="12700">
            <a:solidFill>
              <a:schemeClr val="tx2"/>
            </a:solidFill>
            <a:miter lim="800000"/>
            <a:headEnd/>
            <a:tailEnd/>
          </a:ln>
        </p:spPr>
        <p:txBody>
          <a:bodyPr wrap="none" anchor="ctr"/>
          <a:lstStyle/>
          <a:p>
            <a:pPr algn="ctr"/>
            <a:endParaRPr lang="en-US"/>
          </a:p>
        </p:txBody>
      </p:sp>
      <p:sp>
        <p:nvSpPr>
          <p:cNvPr id="39938" name="Rectangle 6"/>
          <p:cNvSpPr>
            <a:spLocks noChangeArrowheads="1"/>
          </p:cNvSpPr>
          <p:nvPr/>
        </p:nvSpPr>
        <p:spPr bwMode="auto">
          <a:xfrm>
            <a:off x="1965325" y="5672138"/>
            <a:ext cx="1814513" cy="423862"/>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200" b="1"/>
              <a:t> 15            20</a:t>
            </a:r>
          </a:p>
        </p:txBody>
      </p:sp>
      <p:sp>
        <p:nvSpPr>
          <p:cNvPr id="39939" name="Rectangle 2"/>
          <p:cNvSpPr>
            <a:spLocks noChangeArrowheads="1"/>
          </p:cNvSpPr>
          <p:nvPr/>
        </p:nvSpPr>
        <p:spPr bwMode="auto">
          <a:xfrm>
            <a:off x="238125" y="152400"/>
            <a:ext cx="8677275" cy="819150"/>
          </a:xfrm>
          <a:prstGeom prst="rect">
            <a:avLst/>
          </a:prstGeom>
          <a:noFill/>
          <a:ln w="12700">
            <a:noFill/>
            <a:miter lim="800000"/>
            <a:headEnd/>
            <a:tailEnd/>
          </a:ln>
        </p:spPr>
        <p:txBody>
          <a:bodyPr lIns="90488" tIns="44450" rIns="90488" bIns="44450">
            <a:spAutoFit/>
          </a:bodyPr>
          <a:lstStyle/>
          <a:p>
            <a:pPr algn="ctr" eaLnBrk="0" hangingPunct="0"/>
            <a:r>
              <a:rPr lang="en-US" sz="2400">
                <a:solidFill>
                  <a:srgbClr val="002142"/>
                </a:solidFill>
              </a:rPr>
              <a:t>Median Levels of Serum Markers during the Screening Period in Unaffected Pregnancies</a:t>
            </a:r>
          </a:p>
        </p:txBody>
      </p:sp>
      <p:sp>
        <p:nvSpPr>
          <p:cNvPr id="39940" name="Line 4"/>
          <p:cNvSpPr>
            <a:spLocks noChangeShapeType="1"/>
          </p:cNvSpPr>
          <p:nvPr/>
        </p:nvSpPr>
        <p:spPr bwMode="auto">
          <a:xfrm>
            <a:off x="1879600" y="4383088"/>
            <a:ext cx="0" cy="1325562"/>
          </a:xfrm>
          <a:prstGeom prst="line">
            <a:avLst/>
          </a:prstGeom>
          <a:noFill/>
          <a:ln w="50800">
            <a:solidFill>
              <a:schemeClr val="tx1"/>
            </a:solidFill>
            <a:round/>
            <a:headEnd/>
            <a:tailEnd/>
          </a:ln>
        </p:spPr>
        <p:txBody>
          <a:bodyPr/>
          <a:lstStyle/>
          <a:p>
            <a:endParaRPr lang="en-US"/>
          </a:p>
        </p:txBody>
      </p:sp>
      <p:sp>
        <p:nvSpPr>
          <p:cNvPr id="39941" name="Line 5"/>
          <p:cNvSpPr>
            <a:spLocks noChangeShapeType="1"/>
          </p:cNvSpPr>
          <p:nvPr/>
        </p:nvSpPr>
        <p:spPr bwMode="auto">
          <a:xfrm>
            <a:off x="1879600" y="5689600"/>
            <a:ext cx="1703388" cy="0"/>
          </a:xfrm>
          <a:prstGeom prst="line">
            <a:avLst/>
          </a:prstGeom>
          <a:noFill/>
          <a:ln w="50800">
            <a:solidFill>
              <a:schemeClr val="tx1"/>
            </a:solidFill>
            <a:round/>
            <a:headEnd/>
            <a:tailEnd/>
          </a:ln>
        </p:spPr>
        <p:txBody>
          <a:bodyPr/>
          <a:lstStyle/>
          <a:p>
            <a:endParaRPr lang="en-US"/>
          </a:p>
        </p:txBody>
      </p:sp>
      <p:sp>
        <p:nvSpPr>
          <p:cNvPr id="39942" name="Rectangle 7"/>
          <p:cNvSpPr>
            <a:spLocks noChangeArrowheads="1"/>
          </p:cNvSpPr>
          <p:nvPr/>
        </p:nvSpPr>
        <p:spPr bwMode="auto">
          <a:xfrm>
            <a:off x="2354263" y="4202113"/>
            <a:ext cx="7461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solidFill>
                  <a:srgbClr val="002142"/>
                </a:solidFill>
              </a:rPr>
              <a:t>inhA</a:t>
            </a:r>
          </a:p>
        </p:txBody>
      </p:sp>
      <p:sp>
        <p:nvSpPr>
          <p:cNvPr id="39943" name="Line 8"/>
          <p:cNvSpPr>
            <a:spLocks noChangeShapeType="1"/>
          </p:cNvSpPr>
          <p:nvPr/>
        </p:nvSpPr>
        <p:spPr bwMode="auto">
          <a:xfrm>
            <a:off x="2282825" y="5214938"/>
            <a:ext cx="904875" cy="0"/>
          </a:xfrm>
          <a:prstGeom prst="line">
            <a:avLst/>
          </a:prstGeom>
          <a:noFill/>
          <a:ln w="50800">
            <a:solidFill>
              <a:schemeClr val="tx2"/>
            </a:solidFill>
            <a:round/>
            <a:headEnd/>
            <a:tailEnd/>
          </a:ln>
        </p:spPr>
        <p:txBody>
          <a:bodyPr/>
          <a:lstStyle/>
          <a:p>
            <a:endParaRPr lang="en-US"/>
          </a:p>
        </p:txBody>
      </p:sp>
      <p:sp>
        <p:nvSpPr>
          <p:cNvPr id="39944" name="Arc 9"/>
          <p:cNvSpPr>
            <a:spLocks/>
          </p:cNvSpPr>
          <p:nvPr/>
        </p:nvSpPr>
        <p:spPr bwMode="auto">
          <a:xfrm>
            <a:off x="3187700" y="5148263"/>
            <a:ext cx="139700" cy="66675"/>
          </a:xfrm>
          <a:custGeom>
            <a:avLst/>
            <a:gdLst>
              <a:gd name="T0" fmla="*/ 37794127 w 21600"/>
              <a:gd name="T1" fmla="*/ 0 h 21600"/>
              <a:gd name="T2" fmla="*/ 0 w 21600"/>
              <a:gd name="T3" fmla="*/ 196106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chemeClr val="bg1"/>
          </a:solidFill>
          <a:ln w="50800" cap="rnd">
            <a:solidFill>
              <a:schemeClr val="tx1"/>
            </a:solidFill>
            <a:round/>
            <a:headEnd/>
            <a:tailEnd/>
          </a:ln>
        </p:spPr>
        <p:txBody>
          <a:bodyPr/>
          <a:lstStyle/>
          <a:p>
            <a:endParaRPr lang="en-US"/>
          </a:p>
        </p:txBody>
      </p:sp>
      <p:sp>
        <p:nvSpPr>
          <p:cNvPr id="39945" name="Arc 10"/>
          <p:cNvSpPr>
            <a:spLocks/>
          </p:cNvSpPr>
          <p:nvPr/>
        </p:nvSpPr>
        <p:spPr bwMode="auto">
          <a:xfrm>
            <a:off x="2146300" y="5148263"/>
            <a:ext cx="138113" cy="66675"/>
          </a:xfrm>
          <a:custGeom>
            <a:avLst/>
            <a:gdLst>
              <a:gd name="T0" fmla="*/ 36105782 w 21600"/>
              <a:gd name="T1" fmla="*/ 1961063 h 21600"/>
              <a:gd name="T2" fmla="*/ 0 w 21600"/>
              <a:gd name="T3" fmla="*/ 0 h 21600"/>
              <a:gd name="T4" fmla="*/ 3610578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bg1"/>
          </a:solidFill>
          <a:ln w="50800" cap="rnd">
            <a:solidFill>
              <a:schemeClr val="tx1"/>
            </a:solidFill>
            <a:round/>
            <a:headEnd/>
            <a:tailEnd/>
          </a:ln>
        </p:spPr>
        <p:txBody>
          <a:bodyPr/>
          <a:lstStyle/>
          <a:p>
            <a:endParaRPr lang="en-US"/>
          </a:p>
        </p:txBody>
      </p:sp>
      <p:sp>
        <p:nvSpPr>
          <p:cNvPr id="39946" name="Rectangle 11"/>
          <p:cNvSpPr>
            <a:spLocks noChangeArrowheads="1"/>
          </p:cNvSpPr>
          <p:nvPr/>
        </p:nvSpPr>
        <p:spPr bwMode="auto">
          <a:xfrm>
            <a:off x="180975" y="165100"/>
            <a:ext cx="8782050" cy="6527800"/>
          </a:xfrm>
          <a:prstGeom prst="rect">
            <a:avLst/>
          </a:prstGeom>
          <a:noFill/>
          <a:ln w="25400">
            <a:noFill/>
            <a:miter lim="800000"/>
            <a:headEnd/>
            <a:tailEnd/>
          </a:ln>
        </p:spPr>
        <p:txBody>
          <a:bodyPr wrap="none" anchor="ctr"/>
          <a:lstStyle/>
          <a:p>
            <a:pPr algn="ctr"/>
            <a:endParaRPr lang="en-US"/>
          </a:p>
        </p:txBody>
      </p:sp>
      <p:sp>
        <p:nvSpPr>
          <p:cNvPr id="39947" name="Rectangle 12"/>
          <p:cNvSpPr>
            <a:spLocks noChangeArrowheads="1"/>
          </p:cNvSpPr>
          <p:nvPr/>
        </p:nvSpPr>
        <p:spPr bwMode="auto">
          <a:xfrm>
            <a:off x="439738" y="1211263"/>
            <a:ext cx="2265362" cy="2449512"/>
          </a:xfrm>
          <a:prstGeom prst="rect">
            <a:avLst/>
          </a:prstGeom>
          <a:solidFill>
            <a:schemeClr val="bg1"/>
          </a:solidFill>
          <a:ln w="12700">
            <a:solidFill>
              <a:schemeClr val="tx2"/>
            </a:solidFill>
            <a:miter lim="800000"/>
            <a:headEnd/>
            <a:tailEnd/>
          </a:ln>
        </p:spPr>
        <p:txBody>
          <a:bodyPr wrap="none" anchor="ctr"/>
          <a:lstStyle/>
          <a:p>
            <a:pPr algn="ctr"/>
            <a:endParaRPr lang="en-US"/>
          </a:p>
        </p:txBody>
      </p:sp>
      <p:sp>
        <p:nvSpPr>
          <p:cNvPr id="39948" name="Line 13"/>
          <p:cNvSpPr>
            <a:spLocks noChangeShapeType="1"/>
          </p:cNvSpPr>
          <p:nvPr/>
        </p:nvSpPr>
        <p:spPr bwMode="auto">
          <a:xfrm>
            <a:off x="730250" y="1581150"/>
            <a:ext cx="0" cy="1285875"/>
          </a:xfrm>
          <a:prstGeom prst="line">
            <a:avLst/>
          </a:prstGeom>
          <a:noFill/>
          <a:ln w="50800">
            <a:solidFill>
              <a:schemeClr val="tx1"/>
            </a:solidFill>
            <a:round/>
            <a:headEnd/>
            <a:tailEnd/>
          </a:ln>
        </p:spPr>
        <p:txBody>
          <a:bodyPr/>
          <a:lstStyle/>
          <a:p>
            <a:endParaRPr lang="en-US"/>
          </a:p>
        </p:txBody>
      </p:sp>
      <p:sp>
        <p:nvSpPr>
          <p:cNvPr id="39949" name="Line 14"/>
          <p:cNvSpPr>
            <a:spLocks noChangeShapeType="1"/>
          </p:cNvSpPr>
          <p:nvPr/>
        </p:nvSpPr>
        <p:spPr bwMode="auto">
          <a:xfrm>
            <a:off x="730250" y="2847975"/>
            <a:ext cx="1651000" cy="0"/>
          </a:xfrm>
          <a:prstGeom prst="line">
            <a:avLst/>
          </a:prstGeom>
          <a:noFill/>
          <a:ln w="50800">
            <a:solidFill>
              <a:schemeClr val="tx1"/>
            </a:solidFill>
            <a:round/>
            <a:headEnd/>
            <a:tailEnd/>
          </a:ln>
        </p:spPr>
        <p:txBody>
          <a:bodyPr/>
          <a:lstStyle/>
          <a:p>
            <a:endParaRPr lang="en-US"/>
          </a:p>
        </p:txBody>
      </p:sp>
      <p:sp>
        <p:nvSpPr>
          <p:cNvPr id="39950" name="Rectangle 15"/>
          <p:cNvSpPr>
            <a:spLocks noChangeArrowheads="1"/>
          </p:cNvSpPr>
          <p:nvPr/>
        </p:nvSpPr>
        <p:spPr bwMode="auto">
          <a:xfrm>
            <a:off x="812800" y="2932113"/>
            <a:ext cx="1736725" cy="423862"/>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200" b="1"/>
              <a:t> 15           20</a:t>
            </a:r>
          </a:p>
        </p:txBody>
      </p:sp>
      <p:sp>
        <p:nvSpPr>
          <p:cNvPr id="39951" name="Rectangle 16"/>
          <p:cNvSpPr>
            <a:spLocks noChangeArrowheads="1"/>
          </p:cNvSpPr>
          <p:nvPr/>
        </p:nvSpPr>
        <p:spPr bwMode="auto">
          <a:xfrm>
            <a:off x="1157288" y="1414463"/>
            <a:ext cx="690562"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solidFill>
                  <a:srgbClr val="002142"/>
                </a:solidFill>
              </a:rPr>
              <a:t>AFP</a:t>
            </a:r>
          </a:p>
        </p:txBody>
      </p:sp>
      <p:sp>
        <p:nvSpPr>
          <p:cNvPr id="39952" name="Line 17"/>
          <p:cNvSpPr>
            <a:spLocks noChangeShapeType="1"/>
          </p:cNvSpPr>
          <p:nvPr/>
        </p:nvSpPr>
        <p:spPr bwMode="auto">
          <a:xfrm flipV="1">
            <a:off x="1016000" y="1781175"/>
            <a:ext cx="1217613" cy="787400"/>
          </a:xfrm>
          <a:prstGeom prst="line">
            <a:avLst/>
          </a:prstGeom>
          <a:noFill/>
          <a:ln w="50800">
            <a:solidFill>
              <a:schemeClr val="tx2"/>
            </a:solidFill>
            <a:round/>
            <a:headEnd/>
            <a:tailEnd/>
          </a:ln>
        </p:spPr>
        <p:txBody>
          <a:bodyPr/>
          <a:lstStyle/>
          <a:p>
            <a:endParaRPr lang="en-US"/>
          </a:p>
        </p:txBody>
      </p:sp>
      <p:sp>
        <p:nvSpPr>
          <p:cNvPr id="39953" name="Rectangle 18"/>
          <p:cNvSpPr>
            <a:spLocks noChangeArrowheads="1"/>
          </p:cNvSpPr>
          <p:nvPr/>
        </p:nvSpPr>
        <p:spPr bwMode="auto">
          <a:xfrm>
            <a:off x="3111500" y="1211263"/>
            <a:ext cx="2266950" cy="2449512"/>
          </a:xfrm>
          <a:prstGeom prst="rect">
            <a:avLst/>
          </a:prstGeom>
          <a:solidFill>
            <a:schemeClr val="bg1"/>
          </a:solidFill>
          <a:ln w="12700">
            <a:solidFill>
              <a:schemeClr val="tx2"/>
            </a:solidFill>
            <a:miter lim="800000"/>
            <a:headEnd/>
            <a:tailEnd/>
          </a:ln>
        </p:spPr>
        <p:txBody>
          <a:bodyPr wrap="none" anchor="ctr"/>
          <a:lstStyle/>
          <a:p>
            <a:pPr algn="ctr"/>
            <a:endParaRPr lang="en-US"/>
          </a:p>
        </p:txBody>
      </p:sp>
      <p:sp>
        <p:nvSpPr>
          <p:cNvPr id="39954" name="Line 19"/>
          <p:cNvSpPr>
            <a:spLocks noChangeShapeType="1"/>
          </p:cNvSpPr>
          <p:nvPr/>
        </p:nvSpPr>
        <p:spPr bwMode="auto">
          <a:xfrm>
            <a:off x="3338513" y="1685925"/>
            <a:ext cx="0" cy="1285875"/>
          </a:xfrm>
          <a:prstGeom prst="line">
            <a:avLst/>
          </a:prstGeom>
          <a:noFill/>
          <a:ln w="50800">
            <a:solidFill>
              <a:schemeClr val="tx1"/>
            </a:solidFill>
            <a:round/>
            <a:headEnd/>
            <a:tailEnd/>
          </a:ln>
        </p:spPr>
        <p:txBody>
          <a:bodyPr/>
          <a:lstStyle/>
          <a:p>
            <a:endParaRPr lang="en-US"/>
          </a:p>
        </p:txBody>
      </p:sp>
      <p:sp>
        <p:nvSpPr>
          <p:cNvPr id="39955" name="Line 20"/>
          <p:cNvSpPr>
            <a:spLocks noChangeShapeType="1"/>
          </p:cNvSpPr>
          <p:nvPr/>
        </p:nvSpPr>
        <p:spPr bwMode="auto">
          <a:xfrm>
            <a:off x="3338513" y="2952750"/>
            <a:ext cx="1652587" cy="0"/>
          </a:xfrm>
          <a:prstGeom prst="line">
            <a:avLst/>
          </a:prstGeom>
          <a:noFill/>
          <a:ln w="50800">
            <a:solidFill>
              <a:schemeClr val="tx1"/>
            </a:solidFill>
            <a:round/>
            <a:headEnd/>
            <a:tailEnd/>
          </a:ln>
        </p:spPr>
        <p:txBody>
          <a:bodyPr/>
          <a:lstStyle/>
          <a:p>
            <a:endParaRPr lang="en-US"/>
          </a:p>
        </p:txBody>
      </p:sp>
      <p:sp>
        <p:nvSpPr>
          <p:cNvPr id="39956" name="Rectangle 21"/>
          <p:cNvSpPr>
            <a:spLocks noChangeArrowheads="1"/>
          </p:cNvSpPr>
          <p:nvPr/>
        </p:nvSpPr>
        <p:spPr bwMode="auto">
          <a:xfrm>
            <a:off x="3422650" y="2979738"/>
            <a:ext cx="1736725" cy="423862"/>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200" b="1"/>
              <a:t> 15           20</a:t>
            </a:r>
          </a:p>
        </p:txBody>
      </p:sp>
      <p:sp>
        <p:nvSpPr>
          <p:cNvPr id="39957" name="Rectangle 22"/>
          <p:cNvSpPr>
            <a:spLocks noChangeArrowheads="1"/>
          </p:cNvSpPr>
          <p:nvPr/>
        </p:nvSpPr>
        <p:spPr bwMode="auto">
          <a:xfrm>
            <a:off x="3725863" y="1447800"/>
            <a:ext cx="647700"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solidFill>
                  <a:srgbClr val="002142"/>
                </a:solidFill>
              </a:rPr>
              <a:t>uE3</a:t>
            </a:r>
          </a:p>
        </p:txBody>
      </p:sp>
      <p:sp>
        <p:nvSpPr>
          <p:cNvPr id="39958" name="Line 23"/>
          <p:cNvSpPr>
            <a:spLocks noChangeShapeType="1"/>
          </p:cNvSpPr>
          <p:nvPr/>
        </p:nvSpPr>
        <p:spPr bwMode="auto">
          <a:xfrm flipV="1">
            <a:off x="3489325" y="1820863"/>
            <a:ext cx="1354138" cy="919162"/>
          </a:xfrm>
          <a:prstGeom prst="line">
            <a:avLst/>
          </a:prstGeom>
          <a:noFill/>
          <a:ln w="50800">
            <a:solidFill>
              <a:schemeClr val="tx2"/>
            </a:solidFill>
            <a:round/>
            <a:headEnd/>
            <a:tailEnd/>
          </a:ln>
        </p:spPr>
        <p:txBody>
          <a:bodyPr/>
          <a:lstStyle/>
          <a:p>
            <a:endParaRPr lang="en-US"/>
          </a:p>
        </p:txBody>
      </p:sp>
      <p:sp>
        <p:nvSpPr>
          <p:cNvPr id="39959" name="Rectangle 24"/>
          <p:cNvSpPr>
            <a:spLocks noChangeArrowheads="1"/>
          </p:cNvSpPr>
          <p:nvPr/>
        </p:nvSpPr>
        <p:spPr bwMode="auto">
          <a:xfrm>
            <a:off x="4876800" y="3962400"/>
            <a:ext cx="2265363" cy="2493963"/>
          </a:xfrm>
          <a:prstGeom prst="rect">
            <a:avLst/>
          </a:prstGeom>
          <a:solidFill>
            <a:schemeClr val="bg1"/>
          </a:solidFill>
          <a:ln w="12700">
            <a:solidFill>
              <a:schemeClr val="tx2"/>
            </a:solidFill>
            <a:miter lim="800000"/>
            <a:headEnd/>
            <a:tailEnd/>
          </a:ln>
        </p:spPr>
        <p:txBody>
          <a:bodyPr wrap="none" anchor="ctr"/>
          <a:lstStyle/>
          <a:p>
            <a:pPr algn="ctr"/>
            <a:endParaRPr lang="en-US"/>
          </a:p>
        </p:txBody>
      </p:sp>
      <p:sp>
        <p:nvSpPr>
          <p:cNvPr id="39960" name="Line 25"/>
          <p:cNvSpPr>
            <a:spLocks noChangeShapeType="1"/>
          </p:cNvSpPr>
          <p:nvPr/>
        </p:nvSpPr>
        <p:spPr bwMode="auto">
          <a:xfrm>
            <a:off x="5103813" y="4400550"/>
            <a:ext cx="0" cy="1285875"/>
          </a:xfrm>
          <a:prstGeom prst="line">
            <a:avLst/>
          </a:prstGeom>
          <a:noFill/>
          <a:ln w="50800">
            <a:solidFill>
              <a:schemeClr val="tx1"/>
            </a:solidFill>
            <a:round/>
            <a:headEnd/>
            <a:tailEnd/>
          </a:ln>
        </p:spPr>
        <p:txBody>
          <a:bodyPr/>
          <a:lstStyle/>
          <a:p>
            <a:endParaRPr lang="en-US"/>
          </a:p>
        </p:txBody>
      </p:sp>
      <p:sp>
        <p:nvSpPr>
          <p:cNvPr id="39961" name="Line 26"/>
          <p:cNvSpPr>
            <a:spLocks noChangeShapeType="1"/>
          </p:cNvSpPr>
          <p:nvPr/>
        </p:nvSpPr>
        <p:spPr bwMode="auto">
          <a:xfrm>
            <a:off x="5103813" y="5667375"/>
            <a:ext cx="1652587" cy="0"/>
          </a:xfrm>
          <a:prstGeom prst="line">
            <a:avLst/>
          </a:prstGeom>
          <a:noFill/>
          <a:ln w="50800">
            <a:solidFill>
              <a:schemeClr val="tx1"/>
            </a:solidFill>
            <a:round/>
            <a:headEnd/>
            <a:tailEnd/>
          </a:ln>
        </p:spPr>
        <p:txBody>
          <a:bodyPr/>
          <a:lstStyle/>
          <a:p>
            <a:endParaRPr lang="en-US"/>
          </a:p>
        </p:txBody>
      </p:sp>
      <p:sp>
        <p:nvSpPr>
          <p:cNvPr id="39962" name="Rectangle 27"/>
          <p:cNvSpPr>
            <a:spLocks noChangeArrowheads="1"/>
          </p:cNvSpPr>
          <p:nvPr/>
        </p:nvSpPr>
        <p:spPr bwMode="auto">
          <a:xfrm>
            <a:off x="5187950" y="5715000"/>
            <a:ext cx="1736725" cy="423863"/>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200" b="1"/>
              <a:t>  10          14</a:t>
            </a:r>
          </a:p>
        </p:txBody>
      </p:sp>
      <p:sp>
        <p:nvSpPr>
          <p:cNvPr id="39963" name="Rectangle 28"/>
          <p:cNvSpPr>
            <a:spLocks noChangeArrowheads="1"/>
          </p:cNvSpPr>
          <p:nvPr/>
        </p:nvSpPr>
        <p:spPr bwMode="auto">
          <a:xfrm>
            <a:off x="5340350" y="4233863"/>
            <a:ext cx="1143000"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solidFill>
                  <a:srgbClr val="002142"/>
                </a:solidFill>
              </a:rPr>
              <a:t>PAPP-A</a:t>
            </a:r>
          </a:p>
        </p:txBody>
      </p:sp>
      <p:sp>
        <p:nvSpPr>
          <p:cNvPr id="39964" name="Line 29"/>
          <p:cNvSpPr>
            <a:spLocks noChangeShapeType="1"/>
          </p:cNvSpPr>
          <p:nvPr/>
        </p:nvSpPr>
        <p:spPr bwMode="auto">
          <a:xfrm flipV="1">
            <a:off x="5461000" y="4535488"/>
            <a:ext cx="1147763" cy="965200"/>
          </a:xfrm>
          <a:prstGeom prst="line">
            <a:avLst/>
          </a:prstGeom>
          <a:noFill/>
          <a:ln w="50800">
            <a:solidFill>
              <a:schemeClr val="tx2"/>
            </a:solidFill>
            <a:round/>
            <a:headEnd/>
            <a:tailEnd/>
          </a:ln>
        </p:spPr>
        <p:txBody>
          <a:bodyPr/>
          <a:lstStyle/>
          <a:p>
            <a:endParaRPr lang="en-US"/>
          </a:p>
        </p:txBody>
      </p:sp>
      <p:sp>
        <p:nvSpPr>
          <p:cNvPr id="39965" name="Rectangle 30"/>
          <p:cNvSpPr>
            <a:spLocks noChangeArrowheads="1"/>
          </p:cNvSpPr>
          <p:nvPr/>
        </p:nvSpPr>
        <p:spPr bwMode="auto">
          <a:xfrm>
            <a:off x="1066800" y="3263900"/>
            <a:ext cx="12795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t>GA (wks)</a:t>
            </a:r>
          </a:p>
        </p:txBody>
      </p:sp>
      <p:sp>
        <p:nvSpPr>
          <p:cNvPr id="39966" name="Rectangle 31"/>
          <p:cNvSpPr>
            <a:spLocks noChangeArrowheads="1"/>
          </p:cNvSpPr>
          <p:nvPr/>
        </p:nvSpPr>
        <p:spPr bwMode="auto">
          <a:xfrm>
            <a:off x="3657600" y="3276600"/>
            <a:ext cx="12795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t>GA (wks)</a:t>
            </a:r>
          </a:p>
        </p:txBody>
      </p:sp>
      <p:sp>
        <p:nvSpPr>
          <p:cNvPr id="39967" name="Rectangle 33"/>
          <p:cNvSpPr>
            <a:spLocks noChangeArrowheads="1"/>
          </p:cNvSpPr>
          <p:nvPr/>
        </p:nvSpPr>
        <p:spPr bwMode="auto">
          <a:xfrm>
            <a:off x="5715000" y="1160463"/>
            <a:ext cx="2951163" cy="2497137"/>
          </a:xfrm>
          <a:prstGeom prst="rect">
            <a:avLst/>
          </a:prstGeom>
          <a:solidFill>
            <a:schemeClr val="bg1"/>
          </a:solidFill>
          <a:ln w="12700">
            <a:solidFill>
              <a:schemeClr val="tx2"/>
            </a:solidFill>
            <a:miter lim="800000"/>
            <a:headEnd/>
            <a:tailEnd/>
          </a:ln>
        </p:spPr>
        <p:txBody>
          <a:bodyPr wrap="none" anchor="ctr"/>
          <a:lstStyle/>
          <a:p>
            <a:pPr algn="ctr"/>
            <a:endParaRPr lang="en-US"/>
          </a:p>
        </p:txBody>
      </p:sp>
      <p:sp>
        <p:nvSpPr>
          <p:cNvPr id="39968" name="Rectangle 34"/>
          <p:cNvSpPr>
            <a:spLocks noChangeArrowheads="1"/>
          </p:cNvSpPr>
          <p:nvPr/>
        </p:nvSpPr>
        <p:spPr bwMode="auto">
          <a:xfrm>
            <a:off x="5943600" y="2947988"/>
            <a:ext cx="2514600" cy="423862"/>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200" b="1"/>
              <a:t>10                      20</a:t>
            </a:r>
          </a:p>
        </p:txBody>
      </p:sp>
      <p:sp>
        <p:nvSpPr>
          <p:cNvPr id="39969" name="Line 35"/>
          <p:cNvSpPr>
            <a:spLocks noChangeShapeType="1"/>
          </p:cNvSpPr>
          <p:nvPr/>
        </p:nvSpPr>
        <p:spPr bwMode="auto">
          <a:xfrm>
            <a:off x="5892800" y="1333500"/>
            <a:ext cx="25400" cy="1554163"/>
          </a:xfrm>
          <a:prstGeom prst="line">
            <a:avLst/>
          </a:prstGeom>
          <a:noFill/>
          <a:ln w="50800">
            <a:solidFill>
              <a:schemeClr val="tx1"/>
            </a:solidFill>
            <a:round/>
            <a:headEnd/>
            <a:tailEnd/>
          </a:ln>
        </p:spPr>
        <p:txBody>
          <a:bodyPr/>
          <a:lstStyle/>
          <a:p>
            <a:endParaRPr lang="en-US"/>
          </a:p>
        </p:txBody>
      </p:sp>
      <p:sp>
        <p:nvSpPr>
          <p:cNvPr id="39970" name="Line 36"/>
          <p:cNvSpPr>
            <a:spLocks noChangeShapeType="1"/>
          </p:cNvSpPr>
          <p:nvPr/>
        </p:nvSpPr>
        <p:spPr bwMode="auto">
          <a:xfrm flipV="1">
            <a:off x="5913438" y="2838450"/>
            <a:ext cx="2574925" cy="25400"/>
          </a:xfrm>
          <a:prstGeom prst="line">
            <a:avLst/>
          </a:prstGeom>
          <a:noFill/>
          <a:ln w="50800">
            <a:solidFill>
              <a:schemeClr val="tx1"/>
            </a:solidFill>
            <a:round/>
            <a:headEnd/>
            <a:tailEnd/>
          </a:ln>
        </p:spPr>
        <p:txBody>
          <a:bodyPr/>
          <a:lstStyle/>
          <a:p>
            <a:endParaRPr lang="en-US"/>
          </a:p>
        </p:txBody>
      </p:sp>
      <p:sp>
        <p:nvSpPr>
          <p:cNvPr id="39971" name="Rectangle 38"/>
          <p:cNvSpPr>
            <a:spLocks noChangeArrowheads="1"/>
          </p:cNvSpPr>
          <p:nvPr/>
        </p:nvSpPr>
        <p:spPr bwMode="auto">
          <a:xfrm>
            <a:off x="6172200" y="1389063"/>
            <a:ext cx="2476500"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solidFill>
                  <a:srgbClr val="002142"/>
                </a:solidFill>
              </a:rPr>
              <a:t> hCG or free </a:t>
            </a:r>
            <a:r>
              <a:rPr lang="en-US" sz="2000" b="1">
                <a:solidFill>
                  <a:srgbClr val="002142"/>
                </a:solidFill>
                <a:latin typeface="Symbol" pitchFamily="18" charset="2"/>
              </a:rPr>
              <a:t>b</a:t>
            </a:r>
            <a:r>
              <a:rPr lang="en-US" sz="2000" b="1">
                <a:solidFill>
                  <a:srgbClr val="002142"/>
                </a:solidFill>
              </a:rPr>
              <a:t>-hCG</a:t>
            </a:r>
          </a:p>
        </p:txBody>
      </p:sp>
      <p:sp>
        <p:nvSpPr>
          <p:cNvPr id="39972" name="Rectangle 39"/>
          <p:cNvSpPr>
            <a:spLocks noChangeArrowheads="1"/>
          </p:cNvSpPr>
          <p:nvPr/>
        </p:nvSpPr>
        <p:spPr bwMode="auto">
          <a:xfrm>
            <a:off x="6553200" y="3173413"/>
            <a:ext cx="12795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t>GA (wks)</a:t>
            </a:r>
          </a:p>
        </p:txBody>
      </p:sp>
      <p:sp>
        <p:nvSpPr>
          <p:cNvPr id="39973" name="Rectangle 40"/>
          <p:cNvSpPr>
            <a:spLocks noChangeArrowheads="1"/>
          </p:cNvSpPr>
          <p:nvPr/>
        </p:nvSpPr>
        <p:spPr bwMode="auto">
          <a:xfrm>
            <a:off x="2247900" y="6037263"/>
            <a:ext cx="12795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t>GA (wks)</a:t>
            </a:r>
          </a:p>
        </p:txBody>
      </p:sp>
      <p:sp>
        <p:nvSpPr>
          <p:cNvPr id="39974" name="Rectangle 41"/>
          <p:cNvSpPr>
            <a:spLocks noChangeArrowheads="1"/>
          </p:cNvSpPr>
          <p:nvPr/>
        </p:nvSpPr>
        <p:spPr bwMode="auto">
          <a:xfrm>
            <a:off x="5418138" y="6019800"/>
            <a:ext cx="1279525" cy="393700"/>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2000" b="1"/>
              <a:t>GA (wks)</a:t>
            </a:r>
          </a:p>
        </p:txBody>
      </p:sp>
      <p:sp useBgFill="1">
        <p:nvSpPr>
          <p:cNvPr id="39975" name="Rectangle 42"/>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39976" name="Arc 37"/>
          <p:cNvSpPr>
            <a:spLocks/>
          </p:cNvSpPr>
          <p:nvPr/>
        </p:nvSpPr>
        <p:spPr bwMode="auto">
          <a:xfrm>
            <a:off x="6140450" y="1381125"/>
            <a:ext cx="2201863" cy="1239838"/>
          </a:xfrm>
          <a:custGeom>
            <a:avLst/>
            <a:gdLst>
              <a:gd name="T0" fmla="*/ 1469215797 w 21600"/>
              <a:gd name="T1" fmla="*/ 147127523 h 21628"/>
              <a:gd name="T2" fmla="*/ 0 w 21600"/>
              <a:gd name="T3" fmla="*/ 0 h 21628"/>
              <a:gd name="T4" fmla="*/ 1469215797 w 21600"/>
              <a:gd name="T5" fmla="*/ 187340 h 21628"/>
              <a:gd name="T6" fmla="*/ 0 60000 65536"/>
              <a:gd name="T7" fmla="*/ 0 60000 65536"/>
              <a:gd name="T8" fmla="*/ 0 60000 65536"/>
              <a:gd name="T9" fmla="*/ 0 w 21600"/>
              <a:gd name="T10" fmla="*/ 0 h 21628"/>
              <a:gd name="T11" fmla="*/ 21600 w 21600"/>
              <a:gd name="T12" fmla="*/ 21628 h 21628"/>
            </a:gdLst>
            <a:ahLst/>
            <a:cxnLst>
              <a:cxn ang="T6">
                <a:pos x="T0" y="T1"/>
              </a:cxn>
              <a:cxn ang="T7">
                <a:pos x="T2" y="T3"/>
              </a:cxn>
              <a:cxn ang="T8">
                <a:pos x="T4" y="T5"/>
              </a:cxn>
            </a:cxnLst>
            <a:rect l="T9" t="T10" r="T11" b="T12"/>
            <a:pathLst>
              <a:path w="21600" h="21628" fill="none" extrusionOk="0">
                <a:moveTo>
                  <a:pt x="21600" y="21628"/>
                </a:moveTo>
                <a:cubicBezTo>
                  <a:pt x="9670" y="21628"/>
                  <a:pt x="0" y="11957"/>
                  <a:pt x="0" y="28"/>
                </a:cubicBezTo>
                <a:cubicBezTo>
                  <a:pt x="-1" y="18"/>
                  <a:pt x="0" y="9"/>
                  <a:pt x="0" y="0"/>
                </a:cubicBezTo>
              </a:path>
              <a:path w="21600" h="21628" stroke="0" extrusionOk="0">
                <a:moveTo>
                  <a:pt x="21600" y="21628"/>
                </a:moveTo>
                <a:cubicBezTo>
                  <a:pt x="9670" y="21628"/>
                  <a:pt x="0" y="11957"/>
                  <a:pt x="0" y="28"/>
                </a:cubicBezTo>
                <a:cubicBezTo>
                  <a:pt x="-1" y="18"/>
                  <a:pt x="0" y="9"/>
                  <a:pt x="0" y="0"/>
                </a:cubicBezTo>
                <a:lnTo>
                  <a:pt x="21600" y="28"/>
                </a:lnTo>
                <a:close/>
              </a:path>
            </a:pathLst>
          </a:custGeom>
          <a:noFill/>
          <a:ln w="50800" cap="rnd">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8674" name="Rectangle 7"/>
          <p:cNvSpPr>
            <a:spLocks noChangeArrowheads="1"/>
          </p:cNvSpPr>
          <p:nvPr/>
        </p:nvSpPr>
        <p:spPr bwMode="auto">
          <a:xfrm>
            <a:off x="7620000" y="5486400"/>
            <a:ext cx="1524000" cy="1371600"/>
          </a:xfrm>
          <a:prstGeom prst="rect">
            <a:avLst/>
          </a:prstGeom>
          <a:ln w="9525" algn="ctr">
            <a:noFill/>
            <a:miter lim="800000"/>
            <a:headEnd/>
            <a:tailEnd/>
          </a:ln>
        </p:spPr>
        <p:txBody>
          <a:bodyPr wrap="none" anchor="ctr">
            <a:spAutoFit/>
          </a:bodyPr>
          <a:lstStyle/>
          <a:p>
            <a:endParaRPr lang="en-US"/>
          </a:p>
        </p:txBody>
      </p:sp>
      <p:sp>
        <p:nvSpPr>
          <p:cNvPr id="28675" name="Text Box 4"/>
          <p:cNvSpPr txBox="1">
            <a:spLocks noChangeArrowheads="1"/>
          </p:cNvSpPr>
          <p:nvPr/>
        </p:nvSpPr>
        <p:spPr bwMode="auto">
          <a:xfrm>
            <a:off x="1828800" y="228600"/>
            <a:ext cx="5292725" cy="519113"/>
          </a:xfrm>
          <a:prstGeom prst="rect">
            <a:avLst/>
          </a:prstGeom>
          <a:noFill/>
          <a:ln w="9525" algn="ctr">
            <a:noFill/>
            <a:miter lim="800000"/>
            <a:headEnd/>
            <a:tailEnd/>
          </a:ln>
        </p:spPr>
        <p:txBody>
          <a:bodyPr wrap="none">
            <a:spAutoFit/>
          </a:bodyPr>
          <a:lstStyle/>
          <a:p>
            <a:r>
              <a:rPr lang="en-US" sz="2800">
                <a:solidFill>
                  <a:srgbClr val="002142"/>
                </a:solidFill>
              </a:rPr>
              <a:t>Measurement of Serum Markers</a:t>
            </a:r>
          </a:p>
        </p:txBody>
      </p:sp>
      <p:sp>
        <p:nvSpPr>
          <p:cNvPr id="28676" name="Text Box 5"/>
          <p:cNvSpPr txBox="1">
            <a:spLocks noChangeArrowheads="1"/>
          </p:cNvSpPr>
          <p:nvPr/>
        </p:nvSpPr>
        <p:spPr bwMode="auto">
          <a:xfrm>
            <a:off x="381000" y="914400"/>
            <a:ext cx="8382000" cy="5489575"/>
          </a:xfrm>
          <a:prstGeom prst="rect">
            <a:avLst/>
          </a:prstGeom>
          <a:noFill/>
          <a:ln w="9525" algn="ctr">
            <a:noFill/>
            <a:miter lim="800000"/>
            <a:headEnd/>
            <a:tailEnd/>
          </a:ln>
        </p:spPr>
        <p:txBody>
          <a:bodyPr>
            <a:spAutoFit/>
          </a:bodyPr>
          <a:lstStyle/>
          <a:p>
            <a:pPr marL="236538" indent="-236538" algn="l">
              <a:spcAft>
                <a:spcPct val="40000"/>
              </a:spcAft>
              <a:buClr>
                <a:srgbClr val="002142"/>
              </a:buClr>
              <a:buFontTx/>
              <a:buChar char="•"/>
            </a:pPr>
            <a:r>
              <a:rPr lang="en-US" sz="2600"/>
              <a:t>All current analytes are measured by </a:t>
            </a:r>
            <a:r>
              <a:rPr lang="en-US" sz="2600" u="sng"/>
              <a:t>immunoassay</a:t>
            </a:r>
            <a:r>
              <a:rPr lang="en-US" sz="2600"/>
              <a:t>.</a:t>
            </a:r>
          </a:p>
          <a:p>
            <a:pPr marL="236538" indent="-236538" algn="l">
              <a:spcAft>
                <a:spcPct val="40000"/>
              </a:spcAft>
              <a:buClr>
                <a:srgbClr val="002142"/>
              </a:buClr>
              <a:buFontTx/>
              <a:buChar char="•"/>
            </a:pPr>
            <a:r>
              <a:rPr lang="en-US" sz="2600"/>
              <a:t>Requires specific </a:t>
            </a:r>
            <a:r>
              <a:rPr lang="en-US" sz="2600" i="1">
                <a:solidFill>
                  <a:srgbClr val="002142"/>
                </a:solidFill>
              </a:rPr>
              <a:t>antibodies</a:t>
            </a:r>
            <a:r>
              <a:rPr lang="en-US" sz="2600"/>
              <a:t> used as tools to pull out a particular analyte (the </a:t>
            </a:r>
            <a:r>
              <a:rPr lang="en-US" sz="2600" i="1">
                <a:solidFill>
                  <a:srgbClr val="002142"/>
                </a:solidFill>
              </a:rPr>
              <a:t>antigen</a:t>
            </a:r>
            <a:r>
              <a:rPr lang="en-US" sz="2600"/>
              <a:t>).</a:t>
            </a:r>
          </a:p>
          <a:p>
            <a:pPr marL="236538" indent="-236538" algn="l">
              <a:spcAft>
                <a:spcPct val="40000"/>
              </a:spcAft>
              <a:buClr>
                <a:srgbClr val="002142"/>
              </a:buClr>
              <a:buFontTx/>
              <a:buChar char="•"/>
            </a:pPr>
            <a:r>
              <a:rPr lang="en-US" sz="2600"/>
              <a:t>If a large molecule (</a:t>
            </a:r>
            <a:r>
              <a:rPr lang="en-US" sz="2600" i="1"/>
              <a:t>i.e.,</a:t>
            </a:r>
            <a:r>
              <a:rPr lang="en-US" sz="2600"/>
              <a:t> a protein) is to be measured, it is most common to use a two-site </a:t>
            </a:r>
            <a:r>
              <a:rPr lang="en-US" sz="2600" u="sng"/>
              <a:t>immunometric assay</a:t>
            </a:r>
            <a:r>
              <a:rPr lang="en-US" sz="2600"/>
              <a:t>.</a:t>
            </a:r>
          </a:p>
          <a:p>
            <a:pPr marL="236538" indent="-236538" algn="l">
              <a:spcAft>
                <a:spcPct val="40000"/>
              </a:spcAft>
              <a:buClr>
                <a:srgbClr val="002142"/>
              </a:buClr>
              <a:buFontTx/>
              <a:buChar char="•"/>
            </a:pPr>
            <a:r>
              <a:rPr lang="en-US" sz="2600"/>
              <a:t>If a small molecule (</a:t>
            </a:r>
            <a:r>
              <a:rPr lang="en-US" sz="2600" i="1"/>
              <a:t>i.e.,</a:t>
            </a:r>
            <a:r>
              <a:rPr lang="en-US" sz="2600"/>
              <a:t> a steroid) is to be measured, it is most common to use a single-site </a:t>
            </a:r>
            <a:r>
              <a:rPr lang="en-US" sz="2600" u="sng"/>
              <a:t>competitive immunoassay</a:t>
            </a:r>
            <a:r>
              <a:rPr lang="en-US" sz="2600"/>
              <a:t>.</a:t>
            </a:r>
          </a:p>
          <a:p>
            <a:pPr marL="236538" indent="-236538" algn="l">
              <a:spcAft>
                <a:spcPct val="40000"/>
              </a:spcAft>
              <a:buClr>
                <a:srgbClr val="002142"/>
              </a:buClr>
              <a:buFontTx/>
              <a:buChar char="•"/>
            </a:pPr>
            <a:r>
              <a:rPr lang="en-US" sz="2600"/>
              <a:t>In either case, the signaling method can be radioactive, colorimetric, fluorometric, chemiluminescent (or others).</a:t>
            </a:r>
          </a:p>
        </p:txBody>
      </p:sp>
      <p:sp>
        <p:nvSpPr>
          <p:cNvPr id="28677" name="Rectangle 6"/>
          <p:cNvSpPr>
            <a:spLocks noChangeArrowheads="1"/>
          </p:cNvSpPr>
          <p:nvPr/>
        </p:nvSpPr>
        <p:spPr bwMode="auto">
          <a:xfrm>
            <a:off x="7620000" y="5486400"/>
            <a:ext cx="1524000" cy="1371600"/>
          </a:xfrm>
          <a:prstGeom prst="rect">
            <a:avLst/>
          </a:prstGeom>
          <a:no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6484" name="Freeform 4"/>
          <p:cNvSpPr>
            <a:spLocks/>
          </p:cNvSpPr>
          <p:nvPr/>
        </p:nvSpPr>
        <p:spPr bwMode="auto">
          <a:xfrm>
            <a:off x="3657600" y="3352800"/>
            <a:ext cx="1590675" cy="838200"/>
          </a:xfrm>
          <a:custGeom>
            <a:avLst/>
            <a:gdLst>
              <a:gd name="T0" fmla="*/ 60 w 829"/>
              <a:gd name="T1" fmla="*/ 90 h 382"/>
              <a:gd name="T2" fmla="*/ 130 w 829"/>
              <a:gd name="T3" fmla="*/ 20 h 382"/>
              <a:gd name="T4" fmla="*/ 189 w 829"/>
              <a:gd name="T5" fmla="*/ 0 h 382"/>
              <a:gd name="T6" fmla="*/ 279 w 829"/>
              <a:gd name="T7" fmla="*/ 50 h 382"/>
              <a:gd name="T8" fmla="*/ 299 w 829"/>
              <a:gd name="T9" fmla="*/ 80 h 382"/>
              <a:gd name="T10" fmla="*/ 358 w 829"/>
              <a:gd name="T11" fmla="*/ 100 h 382"/>
              <a:gd name="T12" fmla="*/ 388 w 829"/>
              <a:gd name="T13" fmla="*/ 90 h 382"/>
              <a:gd name="T14" fmla="*/ 418 w 829"/>
              <a:gd name="T15" fmla="*/ 70 h 382"/>
              <a:gd name="T16" fmla="*/ 507 w 829"/>
              <a:gd name="T17" fmla="*/ 90 h 382"/>
              <a:gd name="T18" fmla="*/ 527 w 829"/>
              <a:gd name="T19" fmla="*/ 149 h 382"/>
              <a:gd name="T20" fmla="*/ 616 w 829"/>
              <a:gd name="T21" fmla="*/ 110 h 382"/>
              <a:gd name="T22" fmla="*/ 676 w 829"/>
              <a:gd name="T23" fmla="*/ 90 h 382"/>
              <a:gd name="T24" fmla="*/ 775 w 829"/>
              <a:gd name="T25" fmla="*/ 120 h 382"/>
              <a:gd name="T26" fmla="*/ 785 w 829"/>
              <a:gd name="T27" fmla="*/ 269 h 382"/>
              <a:gd name="T28" fmla="*/ 755 w 829"/>
              <a:gd name="T29" fmla="*/ 278 h 382"/>
              <a:gd name="T30" fmla="*/ 716 w 829"/>
              <a:gd name="T31" fmla="*/ 298 h 382"/>
              <a:gd name="T32" fmla="*/ 606 w 829"/>
              <a:gd name="T33" fmla="*/ 318 h 382"/>
              <a:gd name="T34" fmla="*/ 448 w 829"/>
              <a:gd name="T35" fmla="*/ 308 h 382"/>
              <a:gd name="T36" fmla="*/ 418 w 829"/>
              <a:gd name="T37" fmla="*/ 278 h 382"/>
              <a:gd name="T38" fmla="*/ 428 w 829"/>
              <a:gd name="T39" fmla="*/ 189 h 382"/>
              <a:gd name="T40" fmla="*/ 398 w 829"/>
              <a:gd name="T41" fmla="*/ 219 h 382"/>
              <a:gd name="T42" fmla="*/ 338 w 829"/>
              <a:gd name="T43" fmla="*/ 259 h 382"/>
              <a:gd name="T44" fmla="*/ 259 w 829"/>
              <a:gd name="T45" fmla="*/ 318 h 382"/>
              <a:gd name="T46" fmla="*/ 130 w 829"/>
              <a:gd name="T47" fmla="*/ 328 h 382"/>
              <a:gd name="T48" fmla="*/ 120 w 829"/>
              <a:gd name="T49" fmla="*/ 239 h 382"/>
              <a:gd name="T50" fmla="*/ 160 w 829"/>
              <a:gd name="T51" fmla="*/ 219 h 382"/>
              <a:gd name="T52" fmla="*/ 189 w 829"/>
              <a:gd name="T53" fmla="*/ 199 h 382"/>
              <a:gd name="T54" fmla="*/ 209 w 829"/>
              <a:gd name="T55" fmla="*/ 159 h 382"/>
              <a:gd name="T56" fmla="*/ 179 w 829"/>
              <a:gd name="T57" fmla="*/ 169 h 382"/>
              <a:gd name="T58" fmla="*/ 120 w 829"/>
              <a:gd name="T59" fmla="*/ 209 h 382"/>
              <a:gd name="T60" fmla="*/ 30 w 829"/>
              <a:gd name="T61" fmla="*/ 169 h 382"/>
              <a:gd name="T62" fmla="*/ 60 w 829"/>
              <a:gd name="T63" fmla="*/ 90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9"/>
              <a:gd name="T97" fmla="*/ 0 h 382"/>
              <a:gd name="T98" fmla="*/ 829 w 829"/>
              <a:gd name="T99" fmla="*/ 382 h 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9" h="382">
                <a:moveTo>
                  <a:pt x="60" y="90"/>
                </a:moveTo>
                <a:cubicBezTo>
                  <a:pt x="78" y="37"/>
                  <a:pt x="61" y="66"/>
                  <a:pt x="130" y="20"/>
                </a:cubicBezTo>
                <a:cubicBezTo>
                  <a:pt x="147" y="8"/>
                  <a:pt x="189" y="0"/>
                  <a:pt x="189" y="0"/>
                </a:cubicBezTo>
                <a:cubicBezTo>
                  <a:pt x="247" y="19"/>
                  <a:pt x="244" y="9"/>
                  <a:pt x="279" y="50"/>
                </a:cubicBezTo>
                <a:cubicBezTo>
                  <a:pt x="287" y="59"/>
                  <a:pt x="289" y="74"/>
                  <a:pt x="299" y="80"/>
                </a:cubicBezTo>
                <a:cubicBezTo>
                  <a:pt x="317" y="91"/>
                  <a:pt x="358" y="100"/>
                  <a:pt x="358" y="100"/>
                </a:cubicBezTo>
                <a:cubicBezTo>
                  <a:pt x="368" y="97"/>
                  <a:pt x="379" y="95"/>
                  <a:pt x="388" y="90"/>
                </a:cubicBezTo>
                <a:cubicBezTo>
                  <a:pt x="399" y="85"/>
                  <a:pt x="406" y="71"/>
                  <a:pt x="418" y="70"/>
                </a:cubicBezTo>
                <a:cubicBezTo>
                  <a:pt x="444" y="67"/>
                  <a:pt x="481" y="81"/>
                  <a:pt x="507" y="90"/>
                </a:cubicBezTo>
                <a:cubicBezTo>
                  <a:pt x="514" y="110"/>
                  <a:pt x="508" y="158"/>
                  <a:pt x="527" y="149"/>
                </a:cubicBezTo>
                <a:cubicBezTo>
                  <a:pt x="571" y="127"/>
                  <a:pt x="566" y="128"/>
                  <a:pt x="616" y="110"/>
                </a:cubicBezTo>
                <a:cubicBezTo>
                  <a:pt x="636" y="103"/>
                  <a:pt x="676" y="90"/>
                  <a:pt x="676" y="90"/>
                </a:cubicBezTo>
                <a:cubicBezTo>
                  <a:pt x="709" y="101"/>
                  <a:pt x="742" y="109"/>
                  <a:pt x="775" y="120"/>
                </a:cubicBezTo>
                <a:cubicBezTo>
                  <a:pt x="827" y="170"/>
                  <a:pt x="829" y="156"/>
                  <a:pt x="785" y="269"/>
                </a:cubicBezTo>
                <a:cubicBezTo>
                  <a:pt x="781" y="279"/>
                  <a:pt x="765" y="274"/>
                  <a:pt x="755" y="278"/>
                </a:cubicBezTo>
                <a:cubicBezTo>
                  <a:pt x="742" y="284"/>
                  <a:pt x="729" y="291"/>
                  <a:pt x="716" y="298"/>
                </a:cubicBezTo>
                <a:cubicBezTo>
                  <a:pt x="655" y="281"/>
                  <a:pt x="628" y="253"/>
                  <a:pt x="606" y="318"/>
                </a:cubicBezTo>
                <a:cubicBezTo>
                  <a:pt x="553" y="315"/>
                  <a:pt x="500" y="319"/>
                  <a:pt x="448" y="308"/>
                </a:cubicBezTo>
                <a:cubicBezTo>
                  <a:pt x="434" y="305"/>
                  <a:pt x="420" y="292"/>
                  <a:pt x="418" y="278"/>
                </a:cubicBezTo>
                <a:cubicBezTo>
                  <a:pt x="413" y="249"/>
                  <a:pt x="438" y="217"/>
                  <a:pt x="428" y="189"/>
                </a:cubicBezTo>
                <a:cubicBezTo>
                  <a:pt x="423" y="176"/>
                  <a:pt x="409" y="210"/>
                  <a:pt x="398" y="219"/>
                </a:cubicBezTo>
                <a:cubicBezTo>
                  <a:pt x="379" y="234"/>
                  <a:pt x="338" y="259"/>
                  <a:pt x="338" y="259"/>
                </a:cubicBezTo>
                <a:cubicBezTo>
                  <a:pt x="315" y="293"/>
                  <a:pt x="298" y="305"/>
                  <a:pt x="259" y="318"/>
                </a:cubicBezTo>
                <a:cubicBezTo>
                  <a:pt x="205" y="359"/>
                  <a:pt x="184" y="382"/>
                  <a:pt x="130" y="328"/>
                </a:cubicBezTo>
                <a:cubicBezTo>
                  <a:pt x="123" y="308"/>
                  <a:pt x="95" y="264"/>
                  <a:pt x="120" y="239"/>
                </a:cubicBezTo>
                <a:cubicBezTo>
                  <a:pt x="131" y="228"/>
                  <a:pt x="147" y="226"/>
                  <a:pt x="160" y="219"/>
                </a:cubicBezTo>
                <a:cubicBezTo>
                  <a:pt x="170" y="213"/>
                  <a:pt x="179" y="206"/>
                  <a:pt x="189" y="199"/>
                </a:cubicBezTo>
                <a:cubicBezTo>
                  <a:pt x="196" y="186"/>
                  <a:pt x="214" y="173"/>
                  <a:pt x="209" y="159"/>
                </a:cubicBezTo>
                <a:cubicBezTo>
                  <a:pt x="206" y="149"/>
                  <a:pt x="188" y="163"/>
                  <a:pt x="179" y="169"/>
                </a:cubicBezTo>
                <a:cubicBezTo>
                  <a:pt x="105" y="219"/>
                  <a:pt x="192" y="185"/>
                  <a:pt x="120" y="209"/>
                </a:cubicBezTo>
                <a:cubicBezTo>
                  <a:pt x="87" y="198"/>
                  <a:pt x="63" y="180"/>
                  <a:pt x="30" y="169"/>
                </a:cubicBezTo>
                <a:cubicBezTo>
                  <a:pt x="22" y="111"/>
                  <a:pt x="0" y="90"/>
                  <a:pt x="60" y="90"/>
                </a:cubicBezTo>
                <a:close/>
              </a:path>
            </a:pathLst>
          </a:custGeom>
          <a:solidFill>
            <a:schemeClr val="accent1"/>
          </a:solidFill>
          <a:ln w="9525" cap="flat" cmpd="sng">
            <a:solidFill>
              <a:schemeClr val="tx1"/>
            </a:solidFill>
            <a:prstDash val="solid"/>
            <a:round/>
            <a:headEnd/>
            <a:tailEnd/>
          </a:ln>
        </p:spPr>
        <p:txBody>
          <a:bodyPr>
            <a:spAutoFit/>
          </a:bodyPr>
          <a:lstStyle/>
          <a:p>
            <a:endParaRPr lang="en-US"/>
          </a:p>
        </p:txBody>
      </p:sp>
      <p:grpSp>
        <p:nvGrpSpPr>
          <p:cNvPr id="2" name="Group 12"/>
          <p:cNvGrpSpPr>
            <a:grpSpLocks/>
          </p:cNvGrpSpPr>
          <p:nvPr/>
        </p:nvGrpSpPr>
        <p:grpSpPr bwMode="auto">
          <a:xfrm>
            <a:off x="3032125" y="3282950"/>
            <a:ext cx="1006475" cy="603250"/>
            <a:chOff x="1910" y="1156"/>
            <a:chExt cx="634" cy="380"/>
          </a:xfrm>
        </p:grpSpPr>
        <p:sp>
          <p:nvSpPr>
            <p:cNvPr id="29725" name="Rectangle 8"/>
            <p:cNvSpPr>
              <a:spLocks noChangeArrowheads="1"/>
            </p:cNvSpPr>
            <p:nvPr/>
          </p:nvSpPr>
          <p:spPr bwMode="auto">
            <a:xfrm rot="5400000" flipH="1">
              <a:off x="2037" y="1029"/>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29726" name="Line 9"/>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grpSp>
        <p:nvGrpSpPr>
          <p:cNvPr id="3" name="Group 11"/>
          <p:cNvGrpSpPr>
            <a:grpSpLocks/>
          </p:cNvGrpSpPr>
          <p:nvPr/>
        </p:nvGrpSpPr>
        <p:grpSpPr bwMode="auto">
          <a:xfrm>
            <a:off x="6705600" y="3532188"/>
            <a:ext cx="1219200" cy="603250"/>
            <a:chOff x="3120" y="1313"/>
            <a:chExt cx="768" cy="380"/>
          </a:xfrm>
        </p:grpSpPr>
        <p:sp>
          <p:nvSpPr>
            <p:cNvPr id="29723" name="Rectangle 7"/>
            <p:cNvSpPr>
              <a:spLocks noChangeArrowheads="1"/>
            </p:cNvSpPr>
            <p:nvPr/>
          </p:nvSpPr>
          <p:spPr bwMode="auto">
            <a:xfrm rot="-5400000">
              <a:off x="3247" y="1186"/>
              <a:ext cx="380" cy="634"/>
            </a:xfrm>
            <a:prstGeom prst="rect">
              <a:avLst/>
            </a:prstGeom>
            <a:noFill/>
            <a:ln w="9525" algn="ctr">
              <a:noFill/>
              <a:miter lim="800000"/>
              <a:headEnd/>
              <a:tailEnd/>
            </a:ln>
          </p:spPr>
          <p:txBody>
            <a:bodyPr>
              <a:spAutoFit/>
            </a:bodyPr>
            <a:lstStyle/>
            <a:p>
              <a:r>
                <a:rPr lang="en-GB" sz="6000" b="1">
                  <a:solidFill>
                    <a:srgbClr val="003366"/>
                  </a:solidFill>
                </a:rPr>
                <a:t>Y</a:t>
              </a:r>
              <a:endParaRPr lang="en-US" sz="6000" b="1">
                <a:solidFill>
                  <a:srgbClr val="003366"/>
                </a:solidFill>
              </a:endParaRPr>
            </a:p>
          </p:txBody>
        </p:sp>
        <p:sp>
          <p:nvSpPr>
            <p:cNvPr id="29724" name="Litebulb"/>
            <p:cNvSpPr>
              <a:spLocks noEditPoints="1" noChangeArrowheads="1"/>
            </p:cNvSpPr>
            <p:nvPr/>
          </p:nvSpPr>
          <p:spPr bwMode="auto">
            <a:xfrm>
              <a:off x="3600" y="1344"/>
              <a:ext cx="288" cy="295"/>
            </a:xfrm>
            <a:custGeom>
              <a:avLst/>
              <a:gdLst>
                <a:gd name="T0" fmla="*/ 144 w 21600"/>
                <a:gd name="T1" fmla="*/ 0 h 21600"/>
                <a:gd name="T2" fmla="*/ 288 w 21600"/>
                <a:gd name="T3" fmla="*/ 106 h 21600"/>
                <a:gd name="T4" fmla="*/ 0 w 21600"/>
                <a:gd name="T5" fmla="*/ 106 h 21600"/>
                <a:gd name="T6" fmla="*/ 144 w 21600"/>
                <a:gd name="T7" fmla="*/ 295 h 21600"/>
                <a:gd name="T8" fmla="*/ 0 60000 65536"/>
                <a:gd name="T9" fmla="*/ 0 60000 65536"/>
                <a:gd name="T10" fmla="*/ 0 60000 65536"/>
                <a:gd name="T11" fmla="*/ 0 60000 65536"/>
                <a:gd name="T12" fmla="*/ 3525 w 21600"/>
                <a:gd name="T13" fmla="*/ 2197 h 21600"/>
                <a:gd name="T14" fmla="*/ 18300 w 21600"/>
                <a:gd name="T15" fmla="*/ 9299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3175">
              <a:solidFill>
                <a:srgbClr val="000000"/>
              </a:solidFill>
              <a:miter lim="800000"/>
              <a:headEnd/>
              <a:tailEnd/>
            </a:ln>
          </p:spPr>
          <p:txBody>
            <a:bodyPr/>
            <a:lstStyle/>
            <a:p>
              <a:endParaRPr lang="en-US"/>
            </a:p>
          </p:txBody>
        </p:sp>
      </p:grpSp>
      <p:sp>
        <p:nvSpPr>
          <p:cNvPr id="916500" name="Freeform 20"/>
          <p:cNvSpPr>
            <a:spLocks/>
          </p:cNvSpPr>
          <p:nvPr/>
        </p:nvSpPr>
        <p:spPr bwMode="auto">
          <a:xfrm>
            <a:off x="3673475" y="5105400"/>
            <a:ext cx="1590675" cy="838200"/>
          </a:xfrm>
          <a:custGeom>
            <a:avLst/>
            <a:gdLst>
              <a:gd name="T0" fmla="*/ 60 w 829"/>
              <a:gd name="T1" fmla="*/ 90 h 382"/>
              <a:gd name="T2" fmla="*/ 130 w 829"/>
              <a:gd name="T3" fmla="*/ 20 h 382"/>
              <a:gd name="T4" fmla="*/ 189 w 829"/>
              <a:gd name="T5" fmla="*/ 0 h 382"/>
              <a:gd name="T6" fmla="*/ 279 w 829"/>
              <a:gd name="T7" fmla="*/ 50 h 382"/>
              <a:gd name="T8" fmla="*/ 299 w 829"/>
              <a:gd name="T9" fmla="*/ 80 h 382"/>
              <a:gd name="T10" fmla="*/ 358 w 829"/>
              <a:gd name="T11" fmla="*/ 100 h 382"/>
              <a:gd name="T12" fmla="*/ 388 w 829"/>
              <a:gd name="T13" fmla="*/ 90 h 382"/>
              <a:gd name="T14" fmla="*/ 418 w 829"/>
              <a:gd name="T15" fmla="*/ 70 h 382"/>
              <a:gd name="T16" fmla="*/ 507 w 829"/>
              <a:gd name="T17" fmla="*/ 90 h 382"/>
              <a:gd name="T18" fmla="*/ 527 w 829"/>
              <a:gd name="T19" fmla="*/ 149 h 382"/>
              <a:gd name="T20" fmla="*/ 616 w 829"/>
              <a:gd name="T21" fmla="*/ 110 h 382"/>
              <a:gd name="T22" fmla="*/ 676 w 829"/>
              <a:gd name="T23" fmla="*/ 90 h 382"/>
              <a:gd name="T24" fmla="*/ 775 w 829"/>
              <a:gd name="T25" fmla="*/ 120 h 382"/>
              <a:gd name="T26" fmla="*/ 785 w 829"/>
              <a:gd name="T27" fmla="*/ 269 h 382"/>
              <a:gd name="T28" fmla="*/ 755 w 829"/>
              <a:gd name="T29" fmla="*/ 278 h 382"/>
              <a:gd name="T30" fmla="*/ 716 w 829"/>
              <a:gd name="T31" fmla="*/ 298 h 382"/>
              <a:gd name="T32" fmla="*/ 606 w 829"/>
              <a:gd name="T33" fmla="*/ 318 h 382"/>
              <a:gd name="T34" fmla="*/ 448 w 829"/>
              <a:gd name="T35" fmla="*/ 308 h 382"/>
              <a:gd name="T36" fmla="*/ 418 w 829"/>
              <a:gd name="T37" fmla="*/ 278 h 382"/>
              <a:gd name="T38" fmla="*/ 428 w 829"/>
              <a:gd name="T39" fmla="*/ 189 h 382"/>
              <a:gd name="T40" fmla="*/ 398 w 829"/>
              <a:gd name="T41" fmla="*/ 219 h 382"/>
              <a:gd name="T42" fmla="*/ 338 w 829"/>
              <a:gd name="T43" fmla="*/ 259 h 382"/>
              <a:gd name="T44" fmla="*/ 259 w 829"/>
              <a:gd name="T45" fmla="*/ 318 h 382"/>
              <a:gd name="T46" fmla="*/ 130 w 829"/>
              <a:gd name="T47" fmla="*/ 328 h 382"/>
              <a:gd name="T48" fmla="*/ 120 w 829"/>
              <a:gd name="T49" fmla="*/ 239 h 382"/>
              <a:gd name="T50" fmla="*/ 160 w 829"/>
              <a:gd name="T51" fmla="*/ 219 h 382"/>
              <a:gd name="T52" fmla="*/ 189 w 829"/>
              <a:gd name="T53" fmla="*/ 199 h 382"/>
              <a:gd name="T54" fmla="*/ 209 w 829"/>
              <a:gd name="T55" fmla="*/ 159 h 382"/>
              <a:gd name="T56" fmla="*/ 179 w 829"/>
              <a:gd name="T57" fmla="*/ 169 h 382"/>
              <a:gd name="T58" fmla="*/ 120 w 829"/>
              <a:gd name="T59" fmla="*/ 209 h 382"/>
              <a:gd name="T60" fmla="*/ 30 w 829"/>
              <a:gd name="T61" fmla="*/ 169 h 382"/>
              <a:gd name="T62" fmla="*/ 60 w 829"/>
              <a:gd name="T63" fmla="*/ 90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9"/>
              <a:gd name="T97" fmla="*/ 0 h 382"/>
              <a:gd name="T98" fmla="*/ 829 w 829"/>
              <a:gd name="T99" fmla="*/ 382 h 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9" h="382">
                <a:moveTo>
                  <a:pt x="60" y="90"/>
                </a:moveTo>
                <a:cubicBezTo>
                  <a:pt x="78" y="37"/>
                  <a:pt x="61" y="66"/>
                  <a:pt x="130" y="20"/>
                </a:cubicBezTo>
                <a:cubicBezTo>
                  <a:pt x="147" y="8"/>
                  <a:pt x="189" y="0"/>
                  <a:pt x="189" y="0"/>
                </a:cubicBezTo>
                <a:cubicBezTo>
                  <a:pt x="247" y="19"/>
                  <a:pt x="244" y="9"/>
                  <a:pt x="279" y="50"/>
                </a:cubicBezTo>
                <a:cubicBezTo>
                  <a:pt x="287" y="59"/>
                  <a:pt x="289" y="74"/>
                  <a:pt x="299" y="80"/>
                </a:cubicBezTo>
                <a:cubicBezTo>
                  <a:pt x="317" y="91"/>
                  <a:pt x="358" y="100"/>
                  <a:pt x="358" y="100"/>
                </a:cubicBezTo>
                <a:cubicBezTo>
                  <a:pt x="368" y="97"/>
                  <a:pt x="379" y="95"/>
                  <a:pt x="388" y="90"/>
                </a:cubicBezTo>
                <a:cubicBezTo>
                  <a:pt x="399" y="85"/>
                  <a:pt x="406" y="71"/>
                  <a:pt x="418" y="70"/>
                </a:cubicBezTo>
                <a:cubicBezTo>
                  <a:pt x="444" y="67"/>
                  <a:pt x="481" y="81"/>
                  <a:pt x="507" y="90"/>
                </a:cubicBezTo>
                <a:cubicBezTo>
                  <a:pt x="514" y="110"/>
                  <a:pt x="508" y="158"/>
                  <a:pt x="527" y="149"/>
                </a:cubicBezTo>
                <a:cubicBezTo>
                  <a:pt x="571" y="127"/>
                  <a:pt x="566" y="128"/>
                  <a:pt x="616" y="110"/>
                </a:cubicBezTo>
                <a:cubicBezTo>
                  <a:pt x="636" y="103"/>
                  <a:pt x="676" y="90"/>
                  <a:pt x="676" y="90"/>
                </a:cubicBezTo>
                <a:cubicBezTo>
                  <a:pt x="709" y="101"/>
                  <a:pt x="742" y="109"/>
                  <a:pt x="775" y="120"/>
                </a:cubicBezTo>
                <a:cubicBezTo>
                  <a:pt x="827" y="170"/>
                  <a:pt x="829" y="156"/>
                  <a:pt x="785" y="269"/>
                </a:cubicBezTo>
                <a:cubicBezTo>
                  <a:pt x="781" y="279"/>
                  <a:pt x="765" y="274"/>
                  <a:pt x="755" y="278"/>
                </a:cubicBezTo>
                <a:cubicBezTo>
                  <a:pt x="742" y="284"/>
                  <a:pt x="729" y="291"/>
                  <a:pt x="716" y="298"/>
                </a:cubicBezTo>
                <a:cubicBezTo>
                  <a:pt x="655" y="281"/>
                  <a:pt x="628" y="253"/>
                  <a:pt x="606" y="318"/>
                </a:cubicBezTo>
                <a:cubicBezTo>
                  <a:pt x="553" y="315"/>
                  <a:pt x="500" y="319"/>
                  <a:pt x="448" y="308"/>
                </a:cubicBezTo>
                <a:cubicBezTo>
                  <a:pt x="434" y="305"/>
                  <a:pt x="420" y="292"/>
                  <a:pt x="418" y="278"/>
                </a:cubicBezTo>
                <a:cubicBezTo>
                  <a:pt x="413" y="249"/>
                  <a:pt x="438" y="217"/>
                  <a:pt x="428" y="189"/>
                </a:cubicBezTo>
                <a:cubicBezTo>
                  <a:pt x="423" y="176"/>
                  <a:pt x="409" y="210"/>
                  <a:pt x="398" y="219"/>
                </a:cubicBezTo>
                <a:cubicBezTo>
                  <a:pt x="379" y="234"/>
                  <a:pt x="338" y="259"/>
                  <a:pt x="338" y="259"/>
                </a:cubicBezTo>
                <a:cubicBezTo>
                  <a:pt x="315" y="293"/>
                  <a:pt x="298" y="305"/>
                  <a:pt x="259" y="318"/>
                </a:cubicBezTo>
                <a:cubicBezTo>
                  <a:pt x="205" y="359"/>
                  <a:pt x="184" y="382"/>
                  <a:pt x="130" y="328"/>
                </a:cubicBezTo>
                <a:cubicBezTo>
                  <a:pt x="123" y="308"/>
                  <a:pt x="95" y="264"/>
                  <a:pt x="120" y="239"/>
                </a:cubicBezTo>
                <a:cubicBezTo>
                  <a:pt x="131" y="228"/>
                  <a:pt x="147" y="226"/>
                  <a:pt x="160" y="219"/>
                </a:cubicBezTo>
                <a:cubicBezTo>
                  <a:pt x="170" y="213"/>
                  <a:pt x="179" y="206"/>
                  <a:pt x="189" y="199"/>
                </a:cubicBezTo>
                <a:cubicBezTo>
                  <a:pt x="196" y="186"/>
                  <a:pt x="214" y="173"/>
                  <a:pt x="209" y="159"/>
                </a:cubicBezTo>
                <a:cubicBezTo>
                  <a:pt x="206" y="149"/>
                  <a:pt x="188" y="163"/>
                  <a:pt x="179" y="169"/>
                </a:cubicBezTo>
                <a:cubicBezTo>
                  <a:pt x="105" y="219"/>
                  <a:pt x="192" y="185"/>
                  <a:pt x="120" y="209"/>
                </a:cubicBezTo>
                <a:cubicBezTo>
                  <a:pt x="87" y="198"/>
                  <a:pt x="63" y="180"/>
                  <a:pt x="30" y="169"/>
                </a:cubicBezTo>
                <a:cubicBezTo>
                  <a:pt x="22" y="111"/>
                  <a:pt x="0" y="90"/>
                  <a:pt x="60" y="90"/>
                </a:cubicBezTo>
                <a:close/>
              </a:path>
            </a:pathLst>
          </a:custGeom>
          <a:solidFill>
            <a:schemeClr val="accent1"/>
          </a:solidFill>
          <a:ln w="9525" cap="flat" cmpd="sng">
            <a:solidFill>
              <a:schemeClr val="tx1"/>
            </a:solidFill>
            <a:prstDash val="solid"/>
            <a:round/>
            <a:headEnd/>
            <a:tailEnd/>
          </a:ln>
        </p:spPr>
        <p:txBody>
          <a:bodyPr>
            <a:spAutoFit/>
          </a:bodyPr>
          <a:lstStyle/>
          <a:p>
            <a:endParaRPr lang="en-US"/>
          </a:p>
        </p:txBody>
      </p:sp>
      <p:grpSp>
        <p:nvGrpSpPr>
          <p:cNvPr id="4" name="Group 21"/>
          <p:cNvGrpSpPr>
            <a:grpSpLocks/>
          </p:cNvGrpSpPr>
          <p:nvPr/>
        </p:nvGrpSpPr>
        <p:grpSpPr bwMode="auto">
          <a:xfrm>
            <a:off x="3048000" y="5035550"/>
            <a:ext cx="1006475" cy="603250"/>
            <a:chOff x="1910" y="1156"/>
            <a:chExt cx="634" cy="380"/>
          </a:xfrm>
        </p:grpSpPr>
        <p:sp>
          <p:nvSpPr>
            <p:cNvPr id="29721" name="Rectangle 22"/>
            <p:cNvSpPr>
              <a:spLocks noChangeArrowheads="1"/>
            </p:cNvSpPr>
            <p:nvPr/>
          </p:nvSpPr>
          <p:spPr bwMode="auto">
            <a:xfrm rot="5400000" flipH="1">
              <a:off x="2037" y="1029"/>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29722" name="Line 23"/>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grpSp>
        <p:nvGrpSpPr>
          <p:cNvPr id="5" name="Group 24"/>
          <p:cNvGrpSpPr>
            <a:grpSpLocks/>
          </p:cNvGrpSpPr>
          <p:nvPr/>
        </p:nvGrpSpPr>
        <p:grpSpPr bwMode="auto">
          <a:xfrm>
            <a:off x="4968875" y="5284788"/>
            <a:ext cx="1219200" cy="603250"/>
            <a:chOff x="3120" y="1313"/>
            <a:chExt cx="768" cy="380"/>
          </a:xfrm>
        </p:grpSpPr>
        <p:sp>
          <p:nvSpPr>
            <p:cNvPr id="29719" name="Rectangle 25"/>
            <p:cNvSpPr>
              <a:spLocks noChangeArrowheads="1"/>
            </p:cNvSpPr>
            <p:nvPr/>
          </p:nvSpPr>
          <p:spPr bwMode="auto">
            <a:xfrm rot="-5400000">
              <a:off x="3247" y="1186"/>
              <a:ext cx="380" cy="634"/>
            </a:xfrm>
            <a:prstGeom prst="rect">
              <a:avLst/>
            </a:prstGeom>
            <a:noFill/>
            <a:ln w="9525" algn="ctr">
              <a:noFill/>
              <a:miter lim="800000"/>
              <a:headEnd/>
              <a:tailEnd/>
            </a:ln>
          </p:spPr>
          <p:txBody>
            <a:bodyPr>
              <a:spAutoFit/>
            </a:bodyPr>
            <a:lstStyle/>
            <a:p>
              <a:r>
                <a:rPr lang="en-GB" sz="6000" b="1">
                  <a:solidFill>
                    <a:srgbClr val="003366"/>
                  </a:solidFill>
                </a:rPr>
                <a:t>Y</a:t>
              </a:r>
              <a:endParaRPr lang="en-US" sz="6000" b="1">
                <a:solidFill>
                  <a:srgbClr val="003366"/>
                </a:solidFill>
              </a:endParaRPr>
            </a:p>
          </p:txBody>
        </p:sp>
        <p:sp>
          <p:nvSpPr>
            <p:cNvPr id="29720" name="Litebulb"/>
            <p:cNvSpPr>
              <a:spLocks noEditPoints="1" noChangeArrowheads="1"/>
            </p:cNvSpPr>
            <p:nvPr/>
          </p:nvSpPr>
          <p:spPr bwMode="auto">
            <a:xfrm>
              <a:off x="3600" y="1344"/>
              <a:ext cx="288" cy="295"/>
            </a:xfrm>
            <a:custGeom>
              <a:avLst/>
              <a:gdLst>
                <a:gd name="T0" fmla="*/ 144 w 21600"/>
                <a:gd name="T1" fmla="*/ 0 h 21600"/>
                <a:gd name="T2" fmla="*/ 288 w 21600"/>
                <a:gd name="T3" fmla="*/ 106 h 21600"/>
                <a:gd name="T4" fmla="*/ 0 w 21600"/>
                <a:gd name="T5" fmla="*/ 106 h 21600"/>
                <a:gd name="T6" fmla="*/ 144 w 21600"/>
                <a:gd name="T7" fmla="*/ 295 h 21600"/>
                <a:gd name="T8" fmla="*/ 0 60000 65536"/>
                <a:gd name="T9" fmla="*/ 0 60000 65536"/>
                <a:gd name="T10" fmla="*/ 0 60000 65536"/>
                <a:gd name="T11" fmla="*/ 0 60000 65536"/>
                <a:gd name="T12" fmla="*/ 3525 w 21600"/>
                <a:gd name="T13" fmla="*/ 2197 h 21600"/>
                <a:gd name="T14" fmla="*/ 18300 w 21600"/>
                <a:gd name="T15" fmla="*/ 9299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3175">
              <a:solidFill>
                <a:srgbClr val="000000"/>
              </a:solidFill>
              <a:miter lim="800000"/>
              <a:headEnd/>
              <a:tailEnd/>
            </a:ln>
          </p:spPr>
          <p:txBody>
            <a:bodyPr/>
            <a:lstStyle/>
            <a:p>
              <a:endParaRPr lang="en-US"/>
            </a:p>
          </p:txBody>
        </p:sp>
      </p:grpSp>
      <p:sp>
        <p:nvSpPr>
          <p:cNvPr id="29704" name="Text Box 28"/>
          <p:cNvSpPr txBox="1">
            <a:spLocks noChangeArrowheads="1"/>
          </p:cNvSpPr>
          <p:nvPr/>
        </p:nvSpPr>
        <p:spPr bwMode="auto">
          <a:xfrm>
            <a:off x="723900" y="319088"/>
            <a:ext cx="7891463" cy="519112"/>
          </a:xfrm>
          <a:prstGeom prst="rect">
            <a:avLst/>
          </a:prstGeom>
          <a:noFill/>
          <a:ln w="9525" algn="ctr">
            <a:noFill/>
            <a:miter lim="800000"/>
            <a:headEnd/>
            <a:tailEnd/>
          </a:ln>
        </p:spPr>
        <p:txBody>
          <a:bodyPr wrap="none">
            <a:spAutoFit/>
          </a:bodyPr>
          <a:lstStyle/>
          <a:p>
            <a:r>
              <a:rPr lang="en-US" sz="2800">
                <a:solidFill>
                  <a:srgbClr val="003366"/>
                </a:solidFill>
              </a:rPr>
              <a:t>Two-Site Immunometric Assay </a:t>
            </a:r>
            <a:r>
              <a:rPr lang="en-US" sz="2400">
                <a:solidFill>
                  <a:srgbClr val="003366"/>
                </a:solidFill>
              </a:rPr>
              <a:t>(for large molecules)</a:t>
            </a:r>
          </a:p>
        </p:txBody>
      </p:sp>
      <p:grpSp>
        <p:nvGrpSpPr>
          <p:cNvPr id="6" name="Group 33"/>
          <p:cNvGrpSpPr>
            <a:grpSpLocks/>
          </p:cNvGrpSpPr>
          <p:nvPr/>
        </p:nvGrpSpPr>
        <p:grpSpPr bwMode="auto">
          <a:xfrm>
            <a:off x="3657600" y="1365250"/>
            <a:ext cx="1590675" cy="1111250"/>
            <a:chOff x="2304" y="860"/>
            <a:chExt cx="1002" cy="700"/>
          </a:xfrm>
        </p:grpSpPr>
        <p:sp>
          <p:nvSpPr>
            <p:cNvPr id="29717" name="Freeform 13"/>
            <p:cNvSpPr>
              <a:spLocks/>
            </p:cNvSpPr>
            <p:nvPr/>
          </p:nvSpPr>
          <p:spPr bwMode="auto">
            <a:xfrm>
              <a:off x="2304" y="860"/>
              <a:ext cx="1002" cy="528"/>
            </a:xfrm>
            <a:custGeom>
              <a:avLst/>
              <a:gdLst>
                <a:gd name="T0" fmla="*/ 60 w 829"/>
                <a:gd name="T1" fmla="*/ 90 h 382"/>
                <a:gd name="T2" fmla="*/ 130 w 829"/>
                <a:gd name="T3" fmla="*/ 20 h 382"/>
                <a:gd name="T4" fmla="*/ 189 w 829"/>
                <a:gd name="T5" fmla="*/ 0 h 382"/>
                <a:gd name="T6" fmla="*/ 279 w 829"/>
                <a:gd name="T7" fmla="*/ 50 h 382"/>
                <a:gd name="T8" fmla="*/ 299 w 829"/>
                <a:gd name="T9" fmla="*/ 80 h 382"/>
                <a:gd name="T10" fmla="*/ 358 w 829"/>
                <a:gd name="T11" fmla="*/ 100 h 382"/>
                <a:gd name="T12" fmla="*/ 388 w 829"/>
                <a:gd name="T13" fmla="*/ 90 h 382"/>
                <a:gd name="T14" fmla="*/ 418 w 829"/>
                <a:gd name="T15" fmla="*/ 70 h 382"/>
                <a:gd name="T16" fmla="*/ 507 w 829"/>
                <a:gd name="T17" fmla="*/ 90 h 382"/>
                <a:gd name="T18" fmla="*/ 527 w 829"/>
                <a:gd name="T19" fmla="*/ 149 h 382"/>
                <a:gd name="T20" fmla="*/ 616 w 829"/>
                <a:gd name="T21" fmla="*/ 110 h 382"/>
                <a:gd name="T22" fmla="*/ 676 w 829"/>
                <a:gd name="T23" fmla="*/ 90 h 382"/>
                <a:gd name="T24" fmla="*/ 775 w 829"/>
                <a:gd name="T25" fmla="*/ 120 h 382"/>
                <a:gd name="T26" fmla="*/ 785 w 829"/>
                <a:gd name="T27" fmla="*/ 269 h 382"/>
                <a:gd name="T28" fmla="*/ 755 w 829"/>
                <a:gd name="T29" fmla="*/ 278 h 382"/>
                <a:gd name="T30" fmla="*/ 716 w 829"/>
                <a:gd name="T31" fmla="*/ 298 h 382"/>
                <a:gd name="T32" fmla="*/ 606 w 829"/>
                <a:gd name="T33" fmla="*/ 318 h 382"/>
                <a:gd name="T34" fmla="*/ 448 w 829"/>
                <a:gd name="T35" fmla="*/ 308 h 382"/>
                <a:gd name="T36" fmla="*/ 418 w 829"/>
                <a:gd name="T37" fmla="*/ 278 h 382"/>
                <a:gd name="T38" fmla="*/ 428 w 829"/>
                <a:gd name="T39" fmla="*/ 189 h 382"/>
                <a:gd name="T40" fmla="*/ 398 w 829"/>
                <a:gd name="T41" fmla="*/ 219 h 382"/>
                <a:gd name="T42" fmla="*/ 338 w 829"/>
                <a:gd name="T43" fmla="*/ 259 h 382"/>
                <a:gd name="T44" fmla="*/ 259 w 829"/>
                <a:gd name="T45" fmla="*/ 318 h 382"/>
                <a:gd name="T46" fmla="*/ 130 w 829"/>
                <a:gd name="T47" fmla="*/ 328 h 382"/>
                <a:gd name="T48" fmla="*/ 120 w 829"/>
                <a:gd name="T49" fmla="*/ 239 h 382"/>
                <a:gd name="T50" fmla="*/ 160 w 829"/>
                <a:gd name="T51" fmla="*/ 219 h 382"/>
                <a:gd name="T52" fmla="*/ 189 w 829"/>
                <a:gd name="T53" fmla="*/ 199 h 382"/>
                <a:gd name="T54" fmla="*/ 209 w 829"/>
                <a:gd name="T55" fmla="*/ 159 h 382"/>
                <a:gd name="T56" fmla="*/ 179 w 829"/>
                <a:gd name="T57" fmla="*/ 169 h 382"/>
                <a:gd name="T58" fmla="*/ 120 w 829"/>
                <a:gd name="T59" fmla="*/ 209 h 382"/>
                <a:gd name="T60" fmla="*/ 30 w 829"/>
                <a:gd name="T61" fmla="*/ 169 h 382"/>
                <a:gd name="T62" fmla="*/ 60 w 829"/>
                <a:gd name="T63" fmla="*/ 90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9"/>
                <a:gd name="T97" fmla="*/ 0 h 382"/>
                <a:gd name="T98" fmla="*/ 829 w 829"/>
                <a:gd name="T99" fmla="*/ 382 h 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9" h="382">
                  <a:moveTo>
                    <a:pt x="60" y="90"/>
                  </a:moveTo>
                  <a:cubicBezTo>
                    <a:pt x="78" y="37"/>
                    <a:pt x="61" y="66"/>
                    <a:pt x="130" y="20"/>
                  </a:cubicBezTo>
                  <a:cubicBezTo>
                    <a:pt x="147" y="8"/>
                    <a:pt x="189" y="0"/>
                    <a:pt x="189" y="0"/>
                  </a:cubicBezTo>
                  <a:cubicBezTo>
                    <a:pt x="247" y="19"/>
                    <a:pt x="244" y="9"/>
                    <a:pt x="279" y="50"/>
                  </a:cubicBezTo>
                  <a:cubicBezTo>
                    <a:pt x="287" y="59"/>
                    <a:pt x="289" y="74"/>
                    <a:pt x="299" y="80"/>
                  </a:cubicBezTo>
                  <a:cubicBezTo>
                    <a:pt x="317" y="91"/>
                    <a:pt x="358" y="100"/>
                    <a:pt x="358" y="100"/>
                  </a:cubicBezTo>
                  <a:cubicBezTo>
                    <a:pt x="368" y="97"/>
                    <a:pt x="379" y="95"/>
                    <a:pt x="388" y="90"/>
                  </a:cubicBezTo>
                  <a:cubicBezTo>
                    <a:pt x="399" y="85"/>
                    <a:pt x="406" y="71"/>
                    <a:pt x="418" y="70"/>
                  </a:cubicBezTo>
                  <a:cubicBezTo>
                    <a:pt x="444" y="67"/>
                    <a:pt x="481" y="81"/>
                    <a:pt x="507" y="90"/>
                  </a:cubicBezTo>
                  <a:cubicBezTo>
                    <a:pt x="514" y="110"/>
                    <a:pt x="508" y="158"/>
                    <a:pt x="527" y="149"/>
                  </a:cubicBezTo>
                  <a:cubicBezTo>
                    <a:pt x="571" y="127"/>
                    <a:pt x="566" y="128"/>
                    <a:pt x="616" y="110"/>
                  </a:cubicBezTo>
                  <a:cubicBezTo>
                    <a:pt x="636" y="103"/>
                    <a:pt x="676" y="90"/>
                    <a:pt x="676" y="90"/>
                  </a:cubicBezTo>
                  <a:cubicBezTo>
                    <a:pt x="709" y="101"/>
                    <a:pt x="742" y="109"/>
                    <a:pt x="775" y="120"/>
                  </a:cubicBezTo>
                  <a:cubicBezTo>
                    <a:pt x="827" y="170"/>
                    <a:pt x="829" y="156"/>
                    <a:pt x="785" y="269"/>
                  </a:cubicBezTo>
                  <a:cubicBezTo>
                    <a:pt x="781" y="279"/>
                    <a:pt x="765" y="274"/>
                    <a:pt x="755" y="278"/>
                  </a:cubicBezTo>
                  <a:cubicBezTo>
                    <a:pt x="742" y="284"/>
                    <a:pt x="729" y="291"/>
                    <a:pt x="716" y="298"/>
                  </a:cubicBezTo>
                  <a:cubicBezTo>
                    <a:pt x="655" y="281"/>
                    <a:pt x="628" y="253"/>
                    <a:pt x="606" y="318"/>
                  </a:cubicBezTo>
                  <a:cubicBezTo>
                    <a:pt x="553" y="315"/>
                    <a:pt x="500" y="319"/>
                    <a:pt x="448" y="308"/>
                  </a:cubicBezTo>
                  <a:cubicBezTo>
                    <a:pt x="434" y="305"/>
                    <a:pt x="420" y="292"/>
                    <a:pt x="418" y="278"/>
                  </a:cubicBezTo>
                  <a:cubicBezTo>
                    <a:pt x="413" y="249"/>
                    <a:pt x="438" y="217"/>
                    <a:pt x="428" y="189"/>
                  </a:cubicBezTo>
                  <a:cubicBezTo>
                    <a:pt x="423" y="176"/>
                    <a:pt x="409" y="210"/>
                    <a:pt x="398" y="219"/>
                  </a:cubicBezTo>
                  <a:cubicBezTo>
                    <a:pt x="379" y="234"/>
                    <a:pt x="338" y="259"/>
                    <a:pt x="338" y="259"/>
                  </a:cubicBezTo>
                  <a:cubicBezTo>
                    <a:pt x="315" y="293"/>
                    <a:pt x="298" y="305"/>
                    <a:pt x="259" y="318"/>
                  </a:cubicBezTo>
                  <a:cubicBezTo>
                    <a:pt x="205" y="359"/>
                    <a:pt x="184" y="382"/>
                    <a:pt x="130" y="328"/>
                  </a:cubicBezTo>
                  <a:cubicBezTo>
                    <a:pt x="123" y="308"/>
                    <a:pt x="95" y="264"/>
                    <a:pt x="120" y="239"/>
                  </a:cubicBezTo>
                  <a:cubicBezTo>
                    <a:pt x="131" y="228"/>
                    <a:pt x="147" y="226"/>
                    <a:pt x="160" y="219"/>
                  </a:cubicBezTo>
                  <a:cubicBezTo>
                    <a:pt x="170" y="213"/>
                    <a:pt x="179" y="206"/>
                    <a:pt x="189" y="199"/>
                  </a:cubicBezTo>
                  <a:cubicBezTo>
                    <a:pt x="196" y="186"/>
                    <a:pt x="214" y="173"/>
                    <a:pt x="209" y="159"/>
                  </a:cubicBezTo>
                  <a:cubicBezTo>
                    <a:pt x="206" y="149"/>
                    <a:pt x="188" y="163"/>
                    <a:pt x="179" y="169"/>
                  </a:cubicBezTo>
                  <a:cubicBezTo>
                    <a:pt x="105" y="219"/>
                    <a:pt x="192" y="185"/>
                    <a:pt x="120" y="209"/>
                  </a:cubicBezTo>
                  <a:cubicBezTo>
                    <a:pt x="87" y="198"/>
                    <a:pt x="63" y="180"/>
                    <a:pt x="30" y="169"/>
                  </a:cubicBezTo>
                  <a:cubicBezTo>
                    <a:pt x="22" y="111"/>
                    <a:pt x="0" y="90"/>
                    <a:pt x="60" y="90"/>
                  </a:cubicBezTo>
                  <a:close/>
                </a:path>
              </a:pathLst>
            </a:custGeom>
            <a:solidFill>
              <a:schemeClr val="accent1"/>
            </a:solidFill>
            <a:ln w="9525" cap="flat" cmpd="sng">
              <a:solidFill>
                <a:schemeClr val="tx1"/>
              </a:solidFill>
              <a:prstDash val="solid"/>
              <a:round/>
              <a:headEnd/>
              <a:tailEnd/>
            </a:ln>
          </p:spPr>
          <p:txBody>
            <a:bodyPr>
              <a:spAutoFit/>
            </a:bodyPr>
            <a:lstStyle/>
            <a:p>
              <a:endParaRPr lang="en-US"/>
            </a:p>
          </p:txBody>
        </p:sp>
        <p:sp>
          <p:nvSpPr>
            <p:cNvPr id="29718" name="Text Box 29"/>
            <p:cNvSpPr txBox="1">
              <a:spLocks noChangeArrowheads="1"/>
            </p:cNvSpPr>
            <p:nvPr/>
          </p:nvSpPr>
          <p:spPr bwMode="auto">
            <a:xfrm>
              <a:off x="2407" y="1329"/>
              <a:ext cx="748" cy="231"/>
            </a:xfrm>
            <a:prstGeom prst="rect">
              <a:avLst/>
            </a:prstGeom>
            <a:noFill/>
            <a:ln w="9525" algn="ctr">
              <a:noFill/>
              <a:miter lim="800000"/>
              <a:headEnd/>
              <a:tailEnd/>
            </a:ln>
          </p:spPr>
          <p:txBody>
            <a:bodyPr wrap="none">
              <a:spAutoFit/>
            </a:bodyPr>
            <a:lstStyle/>
            <a:p>
              <a:r>
                <a:rPr lang="en-US" sz="1800" b="1"/>
                <a:t>Protein X</a:t>
              </a:r>
            </a:p>
          </p:txBody>
        </p:sp>
      </p:grpSp>
      <p:grpSp>
        <p:nvGrpSpPr>
          <p:cNvPr id="7" name="Group 35"/>
          <p:cNvGrpSpPr>
            <a:grpSpLocks/>
          </p:cNvGrpSpPr>
          <p:nvPr/>
        </p:nvGrpSpPr>
        <p:grpSpPr bwMode="auto">
          <a:xfrm>
            <a:off x="766763" y="1293813"/>
            <a:ext cx="1530350" cy="1373187"/>
            <a:chOff x="483" y="815"/>
            <a:chExt cx="964" cy="865"/>
          </a:xfrm>
        </p:grpSpPr>
        <p:grpSp>
          <p:nvGrpSpPr>
            <p:cNvPr id="8" name="Group 14"/>
            <p:cNvGrpSpPr>
              <a:grpSpLocks/>
            </p:cNvGrpSpPr>
            <p:nvPr/>
          </p:nvGrpSpPr>
          <p:grpSpPr bwMode="auto">
            <a:xfrm>
              <a:off x="720" y="815"/>
              <a:ext cx="634" cy="381"/>
              <a:chOff x="1910" y="1155"/>
              <a:chExt cx="634" cy="381"/>
            </a:xfrm>
          </p:grpSpPr>
          <p:sp>
            <p:nvSpPr>
              <p:cNvPr id="29715" name="Rectangle 15"/>
              <p:cNvSpPr>
                <a:spLocks noChangeArrowheads="1"/>
              </p:cNvSpPr>
              <p:nvPr/>
            </p:nvSpPr>
            <p:spPr bwMode="auto">
              <a:xfrm rot="5400000" flipH="1">
                <a:off x="2037" y="1028"/>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29716" name="Line 16"/>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sp>
          <p:nvSpPr>
            <p:cNvPr id="29714" name="Text Box 30"/>
            <p:cNvSpPr txBox="1">
              <a:spLocks noChangeArrowheads="1"/>
            </p:cNvSpPr>
            <p:nvPr/>
          </p:nvSpPr>
          <p:spPr bwMode="auto">
            <a:xfrm>
              <a:off x="483" y="1276"/>
              <a:ext cx="964" cy="404"/>
            </a:xfrm>
            <a:prstGeom prst="rect">
              <a:avLst/>
            </a:prstGeom>
            <a:noFill/>
            <a:ln w="9525" algn="ctr">
              <a:noFill/>
              <a:miter lim="800000"/>
              <a:headEnd/>
              <a:tailEnd/>
            </a:ln>
          </p:spPr>
          <p:txBody>
            <a:bodyPr wrap="none">
              <a:spAutoFit/>
            </a:bodyPr>
            <a:lstStyle/>
            <a:p>
              <a:r>
                <a:rPr lang="en-US" sz="1800" b="1"/>
                <a:t>Antibody 1</a:t>
              </a:r>
            </a:p>
            <a:p>
              <a:r>
                <a:rPr lang="en-US" sz="1800" b="1"/>
                <a:t>(capture Ab)</a:t>
              </a:r>
            </a:p>
          </p:txBody>
        </p:sp>
      </p:grpSp>
      <p:grpSp>
        <p:nvGrpSpPr>
          <p:cNvPr id="9" name="Group 36"/>
          <p:cNvGrpSpPr>
            <a:grpSpLocks/>
          </p:cNvGrpSpPr>
          <p:nvPr/>
        </p:nvGrpSpPr>
        <p:grpSpPr bwMode="auto">
          <a:xfrm>
            <a:off x="6707188" y="1541463"/>
            <a:ext cx="1438275" cy="1209675"/>
            <a:chOff x="4225" y="971"/>
            <a:chExt cx="906" cy="762"/>
          </a:xfrm>
        </p:grpSpPr>
        <p:sp>
          <p:nvSpPr>
            <p:cNvPr id="29710" name="Rectangle 18"/>
            <p:cNvSpPr>
              <a:spLocks noChangeArrowheads="1"/>
            </p:cNvSpPr>
            <p:nvPr/>
          </p:nvSpPr>
          <p:spPr bwMode="auto">
            <a:xfrm rot="-5400000">
              <a:off x="4352" y="844"/>
              <a:ext cx="380" cy="634"/>
            </a:xfrm>
            <a:prstGeom prst="rect">
              <a:avLst/>
            </a:prstGeom>
            <a:noFill/>
            <a:ln w="9525" algn="ctr">
              <a:noFill/>
              <a:miter lim="800000"/>
              <a:headEnd/>
              <a:tailEnd/>
            </a:ln>
          </p:spPr>
          <p:txBody>
            <a:bodyPr>
              <a:spAutoFit/>
            </a:bodyPr>
            <a:lstStyle/>
            <a:p>
              <a:r>
                <a:rPr lang="en-GB" sz="6000" b="1">
                  <a:solidFill>
                    <a:srgbClr val="003366"/>
                  </a:solidFill>
                </a:rPr>
                <a:t>Y</a:t>
              </a:r>
              <a:endParaRPr lang="en-US" sz="6000" b="1">
                <a:solidFill>
                  <a:srgbClr val="003366"/>
                </a:solidFill>
              </a:endParaRPr>
            </a:p>
          </p:txBody>
        </p:sp>
        <p:sp>
          <p:nvSpPr>
            <p:cNvPr id="29711" name="Litebulb"/>
            <p:cNvSpPr>
              <a:spLocks noEditPoints="1" noChangeArrowheads="1"/>
            </p:cNvSpPr>
            <p:nvPr/>
          </p:nvSpPr>
          <p:spPr bwMode="auto">
            <a:xfrm>
              <a:off x="4704" y="1004"/>
              <a:ext cx="288" cy="295"/>
            </a:xfrm>
            <a:custGeom>
              <a:avLst/>
              <a:gdLst>
                <a:gd name="T0" fmla="*/ 144 w 21600"/>
                <a:gd name="T1" fmla="*/ 0 h 21600"/>
                <a:gd name="T2" fmla="*/ 288 w 21600"/>
                <a:gd name="T3" fmla="*/ 106 h 21600"/>
                <a:gd name="T4" fmla="*/ 0 w 21600"/>
                <a:gd name="T5" fmla="*/ 106 h 21600"/>
                <a:gd name="T6" fmla="*/ 144 w 21600"/>
                <a:gd name="T7" fmla="*/ 295 h 21600"/>
                <a:gd name="T8" fmla="*/ 0 60000 65536"/>
                <a:gd name="T9" fmla="*/ 0 60000 65536"/>
                <a:gd name="T10" fmla="*/ 0 60000 65536"/>
                <a:gd name="T11" fmla="*/ 0 60000 65536"/>
                <a:gd name="T12" fmla="*/ 3525 w 21600"/>
                <a:gd name="T13" fmla="*/ 2197 h 21600"/>
                <a:gd name="T14" fmla="*/ 18300 w 21600"/>
                <a:gd name="T15" fmla="*/ 9299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3175">
              <a:solidFill>
                <a:srgbClr val="000000"/>
              </a:solidFill>
              <a:miter lim="800000"/>
              <a:headEnd/>
              <a:tailEnd/>
            </a:ln>
          </p:spPr>
          <p:txBody>
            <a:bodyPr/>
            <a:lstStyle/>
            <a:p>
              <a:endParaRPr lang="en-US"/>
            </a:p>
          </p:txBody>
        </p:sp>
        <p:sp>
          <p:nvSpPr>
            <p:cNvPr id="29712" name="Text Box 31"/>
            <p:cNvSpPr txBox="1">
              <a:spLocks noChangeArrowheads="1"/>
            </p:cNvSpPr>
            <p:nvPr/>
          </p:nvSpPr>
          <p:spPr bwMode="auto">
            <a:xfrm>
              <a:off x="4271" y="1329"/>
              <a:ext cx="860" cy="404"/>
            </a:xfrm>
            <a:prstGeom prst="rect">
              <a:avLst/>
            </a:prstGeom>
            <a:noFill/>
            <a:ln w="9525" algn="ctr">
              <a:noFill/>
              <a:miter lim="800000"/>
              <a:headEnd/>
              <a:tailEnd/>
            </a:ln>
          </p:spPr>
          <p:txBody>
            <a:bodyPr wrap="none">
              <a:spAutoFit/>
            </a:bodyPr>
            <a:lstStyle/>
            <a:p>
              <a:r>
                <a:rPr lang="en-US" sz="1800" b="1"/>
                <a:t>Antibody 2</a:t>
              </a:r>
            </a:p>
            <a:p>
              <a:r>
                <a:rPr lang="en-US" sz="1800" b="1"/>
                <a:t>(signal Ab)</a:t>
              </a:r>
            </a:p>
          </p:txBody>
        </p:sp>
      </p:grpSp>
      <p:sp>
        <p:nvSpPr>
          <p:cNvPr id="29708" name="Text Box 38"/>
          <p:cNvSpPr txBox="1">
            <a:spLocks noChangeArrowheads="1"/>
          </p:cNvSpPr>
          <p:nvPr/>
        </p:nvSpPr>
        <p:spPr bwMode="auto">
          <a:xfrm>
            <a:off x="3233738" y="5991225"/>
            <a:ext cx="2392362" cy="427038"/>
          </a:xfrm>
          <a:prstGeom prst="rect">
            <a:avLst/>
          </a:prstGeom>
          <a:noFill/>
          <a:ln w="9525" algn="ctr">
            <a:noFill/>
            <a:miter lim="800000"/>
            <a:headEnd/>
            <a:tailEnd/>
          </a:ln>
        </p:spPr>
        <p:txBody>
          <a:bodyPr wrap="none">
            <a:spAutoFit/>
          </a:bodyPr>
          <a:lstStyle/>
          <a:p>
            <a:r>
              <a:rPr lang="en-US" sz="2200" b="1">
                <a:solidFill>
                  <a:srgbClr val="003366"/>
                </a:solidFill>
              </a:rPr>
              <a:t>this is measured</a:t>
            </a:r>
          </a:p>
        </p:txBody>
      </p:sp>
      <p:sp useBgFill="1">
        <p:nvSpPr>
          <p:cNvPr id="29709" name="Rectangle 39"/>
          <p:cNvSpPr>
            <a:spLocks noChangeArrowheads="1"/>
          </p:cNvSpPr>
          <p:nvPr/>
        </p:nvSpPr>
        <p:spPr bwMode="auto">
          <a:xfrm>
            <a:off x="7620000" y="5486400"/>
            <a:ext cx="1524000" cy="1371600"/>
          </a:xfrm>
          <a:prstGeom prst="rect">
            <a:avLst/>
          </a:prstGeom>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93788" y="1539875"/>
          <a:ext cx="6753225" cy="4625975"/>
        </p:xfrm>
        <a:graphic>
          <a:graphicData uri="http://schemas.openxmlformats.org/presentationml/2006/ole">
            <mc:AlternateContent xmlns:mc="http://schemas.openxmlformats.org/markup-compatibility/2006">
              <mc:Choice xmlns:v="urn:schemas-microsoft-com:vml" Requires="v">
                <p:oleObj spid="_x0000_s71684" name="Chart" r:id="rId3" imgW="6096000" imgH="4067251" progId="MSGraph.Chart.8">
                  <p:embed followColorScheme="full"/>
                </p:oleObj>
              </mc:Choice>
              <mc:Fallback>
                <p:oleObj name="Chart" r:id="rId3" imgW="6096000" imgH="4067251"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539875"/>
                        <a:ext cx="6753225" cy="462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4979" name="Line 3"/>
          <p:cNvSpPr>
            <a:spLocks noChangeShapeType="1"/>
          </p:cNvSpPr>
          <p:nvPr/>
        </p:nvSpPr>
        <p:spPr bwMode="auto">
          <a:xfrm>
            <a:off x="5588000" y="3362325"/>
            <a:ext cx="0" cy="1963738"/>
          </a:xfrm>
          <a:prstGeom prst="line">
            <a:avLst/>
          </a:prstGeom>
          <a:noFill/>
          <a:ln w="12700">
            <a:solidFill>
              <a:srgbClr val="0000FF"/>
            </a:solidFill>
            <a:round/>
            <a:headEnd/>
            <a:tailEnd/>
          </a:ln>
        </p:spPr>
        <p:txBody>
          <a:bodyPr wrap="none" anchor="ctr"/>
          <a:lstStyle/>
          <a:p>
            <a:endParaRPr lang="en-US"/>
          </a:p>
        </p:txBody>
      </p:sp>
      <p:sp>
        <p:nvSpPr>
          <p:cNvPr id="894980" name="Line 4"/>
          <p:cNvSpPr>
            <a:spLocks noChangeShapeType="1"/>
          </p:cNvSpPr>
          <p:nvPr/>
        </p:nvSpPr>
        <p:spPr bwMode="auto">
          <a:xfrm flipH="1">
            <a:off x="2106613" y="3362325"/>
            <a:ext cx="3481387" cy="0"/>
          </a:xfrm>
          <a:prstGeom prst="line">
            <a:avLst/>
          </a:prstGeom>
          <a:noFill/>
          <a:ln w="12700">
            <a:solidFill>
              <a:srgbClr val="0000FF"/>
            </a:solidFill>
            <a:round/>
            <a:headEnd/>
            <a:tailEnd/>
          </a:ln>
        </p:spPr>
        <p:txBody>
          <a:bodyPr wrap="none" anchor="ctr"/>
          <a:lstStyle/>
          <a:p>
            <a:endParaRPr lang="en-US"/>
          </a:p>
        </p:txBody>
      </p:sp>
      <p:sp>
        <p:nvSpPr>
          <p:cNvPr id="894981" name="Text Box 5"/>
          <p:cNvSpPr txBox="1">
            <a:spLocks noChangeArrowheads="1"/>
          </p:cNvSpPr>
          <p:nvPr/>
        </p:nvSpPr>
        <p:spPr bwMode="auto">
          <a:xfrm>
            <a:off x="6602413" y="3629025"/>
            <a:ext cx="1354137" cy="457200"/>
          </a:xfrm>
          <a:prstGeom prst="rect">
            <a:avLst/>
          </a:prstGeom>
          <a:solidFill>
            <a:schemeClr val="bg1"/>
          </a:solidFill>
          <a:ln w="9525">
            <a:noFill/>
            <a:miter lim="800000"/>
            <a:headEnd/>
            <a:tailEnd/>
          </a:ln>
        </p:spPr>
        <p:txBody>
          <a:bodyPr wrap="none">
            <a:spAutoFit/>
          </a:bodyPr>
          <a:lstStyle/>
          <a:p>
            <a:pPr algn="l"/>
            <a:r>
              <a:rPr lang="en-US" sz="2400"/>
              <a:t>36 ng/ml</a:t>
            </a:r>
          </a:p>
        </p:txBody>
      </p:sp>
      <p:sp>
        <p:nvSpPr>
          <p:cNvPr id="894982" name="Line 6"/>
          <p:cNvSpPr>
            <a:spLocks noChangeShapeType="1"/>
          </p:cNvSpPr>
          <p:nvPr/>
        </p:nvSpPr>
        <p:spPr bwMode="auto">
          <a:xfrm flipH="1">
            <a:off x="5588000" y="4017963"/>
            <a:ext cx="1116013" cy="1227137"/>
          </a:xfrm>
          <a:prstGeom prst="line">
            <a:avLst/>
          </a:prstGeom>
          <a:noFill/>
          <a:ln w="9525">
            <a:solidFill>
              <a:schemeClr val="tx1"/>
            </a:solidFill>
            <a:round/>
            <a:headEnd/>
            <a:tailEnd type="triangle" w="med" len="med"/>
          </a:ln>
        </p:spPr>
        <p:txBody>
          <a:bodyPr/>
          <a:lstStyle/>
          <a:p>
            <a:endParaRPr lang="en-US"/>
          </a:p>
        </p:txBody>
      </p:sp>
      <p:sp>
        <p:nvSpPr>
          <p:cNvPr id="3079" name="Text Box 7"/>
          <p:cNvSpPr txBox="1">
            <a:spLocks noChangeArrowheads="1"/>
          </p:cNvSpPr>
          <p:nvPr/>
        </p:nvSpPr>
        <p:spPr bwMode="auto">
          <a:xfrm>
            <a:off x="2132013" y="333375"/>
            <a:ext cx="4875212" cy="1471613"/>
          </a:xfrm>
          <a:prstGeom prst="rect">
            <a:avLst/>
          </a:prstGeom>
          <a:solidFill>
            <a:schemeClr val="bg1"/>
          </a:solidFill>
          <a:ln w="9525">
            <a:noFill/>
            <a:miter lim="800000"/>
            <a:headEnd/>
            <a:tailEnd/>
          </a:ln>
        </p:spPr>
        <p:txBody>
          <a:bodyPr wrap="none">
            <a:spAutoFit/>
          </a:bodyPr>
          <a:lstStyle/>
          <a:p>
            <a:r>
              <a:rPr lang="en-US" sz="2800" b="1">
                <a:solidFill>
                  <a:srgbClr val="003366"/>
                </a:solidFill>
              </a:rPr>
              <a:t>Non-competitive</a:t>
            </a:r>
          </a:p>
          <a:p>
            <a:pPr>
              <a:spcAft>
                <a:spcPct val="30000"/>
              </a:spcAft>
            </a:pPr>
            <a:r>
              <a:rPr lang="en-US" sz="2800" b="1">
                <a:solidFill>
                  <a:srgbClr val="003366"/>
                </a:solidFill>
              </a:rPr>
              <a:t>Immunometric 2-site assay:</a:t>
            </a:r>
          </a:p>
          <a:p>
            <a:r>
              <a:rPr lang="en-US" sz="2600" b="1">
                <a:solidFill>
                  <a:srgbClr val="003366"/>
                </a:solidFill>
              </a:rPr>
              <a:t>AFP Standard Curve</a:t>
            </a:r>
          </a:p>
        </p:txBody>
      </p:sp>
      <p:sp>
        <p:nvSpPr>
          <p:cNvPr id="3080" name="AutoShape 8"/>
          <p:cNvSpPr>
            <a:spLocks noChangeAspect="1" noChangeArrowheads="1" noTextEdit="1"/>
          </p:cNvSpPr>
          <p:nvPr/>
        </p:nvSpPr>
        <p:spPr bwMode="auto">
          <a:xfrm>
            <a:off x="1093788" y="1539875"/>
            <a:ext cx="6753225" cy="4625975"/>
          </a:xfrm>
          <a:prstGeom prst="rect">
            <a:avLst/>
          </a:prstGeom>
          <a:noFill/>
          <a:ln w="9525">
            <a:noFill/>
            <a:miter lim="800000"/>
            <a:headEnd/>
            <a:tailEnd/>
          </a:ln>
        </p:spPr>
        <p:txBody>
          <a:bodyPr/>
          <a:lstStyle/>
          <a:p>
            <a:endParaRPr lang="en-US"/>
          </a:p>
        </p:txBody>
      </p:sp>
      <p:sp>
        <p:nvSpPr>
          <p:cNvPr id="3081" name="Rectangle 9"/>
          <p:cNvSpPr>
            <a:spLocks noChangeArrowheads="1"/>
          </p:cNvSpPr>
          <p:nvPr/>
        </p:nvSpPr>
        <p:spPr bwMode="auto">
          <a:xfrm>
            <a:off x="2138363" y="2406650"/>
            <a:ext cx="5549900" cy="2946400"/>
          </a:xfrm>
          <a:prstGeom prst="rect">
            <a:avLst/>
          </a:prstGeom>
          <a:noFill/>
          <a:ln w="9525">
            <a:noFill/>
            <a:miter lim="800000"/>
            <a:headEnd/>
            <a:tailEnd/>
          </a:ln>
        </p:spPr>
        <p:txBody>
          <a:bodyPr/>
          <a:lstStyle/>
          <a:p>
            <a:endParaRPr lang="en-US"/>
          </a:p>
        </p:txBody>
      </p:sp>
      <p:sp>
        <p:nvSpPr>
          <p:cNvPr id="3082" name="Line 10"/>
          <p:cNvSpPr>
            <a:spLocks noChangeShapeType="1"/>
          </p:cNvSpPr>
          <p:nvPr/>
        </p:nvSpPr>
        <p:spPr bwMode="auto">
          <a:xfrm>
            <a:off x="2138363" y="4768850"/>
            <a:ext cx="5549900" cy="1588"/>
          </a:xfrm>
          <a:prstGeom prst="line">
            <a:avLst/>
          </a:prstGeom>
          <a:noFill/>
          <a:ln w="11113">
            <a:solidFill>
              <a:srgbClr val="000000"/>
            </a:solidFill>
            <a:round/>
            <a:headEnd/>
            <a:tailEnd/>
          </a:ln>
        </p:spPr>
        <p:txBody>
          <a:bodyPr/>
          <a:lstStyle/>
          <a:p>
            <a:endParaRPr lang="en-US"/>
          </a:p>
        </p:txBody>
      </p:sp>
      <p:sp>
        <p:nvSpPr>
          <p:cNvPr id="3083" name="Line 11"/>
          <p:cNvSpPr>
            <a:spLocks noChangeShapeType="1"/>
          </p:cNvSpPr>
          <p:nvPr/>
        </p:nvSpPr>
        <p:spPr bwMode="auto">
          <a:xfrm>
            <a:off x="2138363" y="4171950"/>
            <a:ext cx="5549900" cy="1588"/>
          </a:xfrm>
          <a:prstGeom prst="line">
            <a:avLst/>
          </a:prstGeom>
          <a:noFill/>
          <a:ln w="11113">
            <a:solidFill>
              <a:srgbClr val="000000"/>
            </a:solidFill>
            <a:round/>
            <a:headEnd/>
            <a:tailEnd/>
          </a:ln>
        </p:spPr>
        <p:txBody>
          <a:bodyPr/>
          <a:lstStyle/>
          <a:p>
            <a:endParaRPr lang="en-US"/>
          </a:p>
        </p:txBody>
      </p:sp>
      <p:sp>
        <p:nvSpPr>
          <p:cNvPr id="3084" name="Line 12"/>
          <p:cNvSpPr>
            <a:spLocks noChangeShapeType="1"/>
          </p:cNvSpPr>
          <p:nvPr/>
        </p:nvSpPr>
        <p:spPr bwMode="auto">
          <a:xfrm>
            <a:off x="2138363" y="3587750"/>
            <a:ext cx="5549900" cy="1588"/>
          </a:xfrm>
          <a:prstGeom prst="line">
            <a:avLst/>
          </a:prstGeom>
          <a:noFill/>
          <a:ln w="11113">
            <a:solidFill>
              <a:srgbClr val="000000"/>
            </a:solidFill>
            <a:round/>
            <a:headEnd/>
            <a:tailEnd/>
          </a:ln>
        </p:spPr>
        <p:txBody>
          <a:bodyPr/>
          <a:lstStyle/>
          <a:p>
            <a:endParaRPr lang="en-US"/>
          </a:p>
        </p:txBody>
      </p:sp>
      <p:sp>
        <p:nvSpPr>
          <p:cNvPr id="3085" name="Line 13"/>
          <p:cNvSpPr>
            <a:spLocks noChangeShapeType="1"/>
          </p:cNvSpPr>
          <p:nvPr/>
        </p:nvSpPr>
        <p:spPr bwMode="auto">
          <a:xfrm>
            <a:off x="2138363" y="2990850"/>
            <a:ext cx="5549900" cy="1588"/>
          </a:xfrm>
          <a:prstGeom prst="line">
            <a:avLst/>
          </a:prstGeom>
          <a:noFill/>
          <a:ln w="11113">
            <a:solidFill>
              <a:srgbClr val="000000"/>
            </a:solidFill>
            <a:round/>
            <a:headEnd/>
            <a:tailEnd/>
          </a:ln>
        </p:spPr>
        <p:txBody>
          <a:bodyPr/>
          <a:lstStyle/>
          <a:p>
            <a:endParaRPr lang="en-US"/>
          </a:p>
        </p:txBody>
      </p:sp>
      <p:sp>
        <p:nvSpPr>
          <p:cNvPr id="3086" name="Line 14"/>
          <p:cNvSpPr>
            <a:spLocks noChangeShapeType="1"/>
          </p:cNvSpPr>
          <p:nvPr/>
        </p:nvSpPr>
        <p:spPr bwMode="auto">
          <a:xfrm>
            <a:off x="2138363" y="2406650"/>
            <a:ext cx="5549900" cy="1588"/>
          </a:xfrm>
          <a:prstGeom prst="line">
            <a:avLst/>
          </a:prstGeom>
          <a:noFill/>
          <a:ln w="11113">
            <a:solidFill>
              <a:srgbClr val="000000"/>
            </a:solidFill>
            <a:round/>
            <a:headEnd/>
            <a:tailEnd/>
          </a:ln>
        </p:spPr>
        <p:txBody>
          <a:bodyPr/>
          <a:lstStyle/>
          <a:p>
            <a:endParaRPr lang="en-US"/>
          </a:p>
        </p:txBody>
      </p:sp>
      <p:sp>
        <p:nvSpPr>
          <p:cNvPr id="3087" name="Rectangle 15"/>
          <p:cNvSpPr>
            <a:spLocks noChangeArrowheads="1"/>
          </p:cNvSpPr>
          <p:nvPr/>
        </p:nvSpPr>
        <p:spPr bwMode="auto">
          <a:xfrm>
            <a:off x="2138363" y="2406650"/>
            <a:ext cx="5549900" cy="2946400"/>
          </a:xfrm>
          <a:prstGeom prst="rect">
            <a:avLst/>
          </a:prstGeom>
          <a:noFill/>
          <a:ln w="11113">
            <a:solidFill>
              <a:srgbClr val="808080"/>
            </a:solidFill>
            <a:miter lim="800000"/>
            <a:headEnd/>
            <a:tailEnd/>
          </a:ln>
        </p:spPr>
        <p:txBody>
          <a:bodyPr/>
          <a:lstStyle/>
          <a:p>
            <a:endParaRPr lang="en-US"/>
          </a:p>
        </p:txBody>
      </p:sp>
      <p:sp>
        <p:nvSpPr>
          <p:cNvPr id="3088" name="Line 16"/>
          <p:cNvSpPr>
            <a:spLocks noChangeShapeType="1"/>
          </p:cNvSpPr>
          <p:nvPr/>
        </p:nvSpPr>
        <p:spPr bwMode="auto">
          <a:xfrm>
            <a:off x="2138363" y="2406650"/>
            <a:ext cx="1587" cy="2946400"/>
          </a:xfrm>
          <a:prstGeom prst="line">
            <a:avLst/>
          </a:prstGeom>
          <a:noFill/>
          <a:ln w="11113">
            <a:solidFill>
              <a:srgbClr val="000000"/>
            </a:solidFill>
            <a:round/>
            <a:headEnd/>
            <a:tailEnd/>
          </a:ln>
        </p:spPr>
        <p:txBody>
          <a:bodyPr/>
          <a:lstStyle/>
          <a:p>
            <a:endParaRPr lang="en-US"/>
          </a:p>
        </p:txBody>
      </p:sp>
      <p:sp>
        <p:nvSpPr>
          <p:cNvPr id="3089" name="Line 17"/>
          <p:cNvSpPr>
            <a:spLocks noChangeShapeType="1"/>
          </p:cNvSpPr>
          <p:nvPr/>
        </p:nvSpPr>
        <p:spPr bwMode="auto">
          <a:xfrm>
            <a:off x="2095500" y="5353050"/>
            <a:ext cx="42863" cy="1588"/>
          </a:xfrm>
          <a:prstGeom prst="line">
            <a:avLst/>
          </a:prstGeom>
          <a:noFill/>
          <a:ln w="11113">
            <a:solidFill>
              <a:srgbClr val="000000"/>
            </a:solidFill>
            <a:round/>
            <a:headEnd/>
            <a:tailEnd/>
          </a:ln>
        </p:spPr>
        <p:txBody>
          <a:bodyPr/>
          <a:lstStyle/>
          <a:p>
            <a:endParaRPr lang="en-US"/>
          </a:p>
        </p:txBody>
      </p:sp>
      <p:sp>
        <p:nvSpPr>
          <p:cNvPr id="3090" name="Line 18"/>
          <p:cNvSpPr>
            <a:spLocks noChangeShapeType="1"/>
          </p:cNvSpPr>
          <p:nvPr/>
        </p:nvSpPr>
        <p:spPr bwMode="auto">
          <a:xfrm>
            <a:off x="2095500" y="4768850"/>
            <a:ext cx="42863" cy="1588"/>
          </a:xfrm>
          <a:prstGeom prst="line">
            <a:avLst/>
          </a:prstGeom>
          <a:noFill/>
          <a:ln w="11113">
            <a:solidFill>
              <a:srgbClr val="000000"/>
            </a:solidFill>
            <a:round/>
            <a:headEnd/>
            <a:tailEnd/>
          </a:ln>
        </p:spPr>
        <p:txBody>
          <a:bodyPr/>
          <a:lstStyle/>
          <a:p>
            <a:endParaRPr lang="en-US"/>
          </a:p>
        </p:txBody>
      </p:sp>
      <p:sp>
        <p:nvSpPr>
          <p:cNvPr id="3091" name="Line 19"/>
          <p:cNvSpPr>
            <a:spLocks noChangeShapeType="1"/>
          </p:cNvSpPr>
          <p:nvPr/>
        </p:nvSpPr>
        <p:spPr bwMode="auto">
          <a:xfrm>
            <a:off x="2095500" y="4171950"/>
            <a:ext cx="42863" cy="1588"/>
          </a:xfrm>
          <a:prstGeom prst="line">
            <a:avLst/>
          </a:prstGeom>
          <a:noFill/>
          <a:ln w="11113">
            <a:solidFill>
              <a:srgbClr val="000000"/>
            </a:solidFill>
            <a:round/>
            <a:headEnd/>
            <a:tailEnd/>
          </a:ln>
        </p:spPr>
        <p:txBody>
          <a:bodyPr/>
          <a:lstStyle/>
          <a:p>
            <a:endParaRPr lang="en-US"/>
          </a:p>
        </p:txBody>
      </p:sp>
      <p:sp>
        <p:nvSpPr>
          <p:cNvPr id="3092" name="Line 20"/>
          <p:cNvSpPr>
            <a:spLocks noChangeShapeType="1"/>
          </p:cNvSpPr>
          <p:nvPr/>
        </p:nvSpPr>
        <p:spPr bwMode="auto">
          <a:xfrm>
            <a:off x="2095500" y="3587750"/>
            <a:ext cx="42863" cy="1588"/>
          </a:xfrm>
          <a:prstGeom prst="line">
            <a:avLst/>
          </a:prstGeom>
          <a:noFill/>
          <a:ln w="11113">
            <a:solidFill>
              <a:srgbClr val="000000"/>
            </a:solidFill>
            <a:round/>
            <a:headEnd/>
            <a:tailEnd/>
          </a:ln>
        </p:spPr>
        <p:txBody>
          <a:bodyPr/>
          <a:lstStyle/>
          <a:p>
            <a:endParaRPr lang="en-US"/>
          </a:p>
        </p:txBody>
      </p:sp>
      <p:sp>
        <p:nvSpPr>
          <p:cNvPr id="3093" name="Line 21"/>
          <p:cNvSpPr>
            <a:spLocks noChangeShapeType="1"/>
          </p:cNvSpPr>
          <p:nvPr/>
        </p:nvSpPr>
        <p:spPr bwMode="auto">
          <a:xfrm>
            <a:off x="2095500" y="2990850"/>
            <a:ext cx="42863" cy="1588"/>
          </a:xfrm>
          <a:prstGeom prst="line">
            <a:avLst/>
          </a:prstGeom>
          <a:noFill/>
          <a:ln w="11113">
            <a:solidFill>
              <a:srgbClr val="000000"/>
            </a:solidFill>
            <a:round/>
            <a:headEnd/>
            <a:tailEnd/>
          </a:ln>
        </p:spPr>
        <p:txBody>
          <a:bodyPr/>
          <a:lstStyle/>
          <a:p>
            <a:endParaRPr lang="en-US"/>
          </a:p>
        </p:txBody>
      </p:sp>
      <p:sp>
        <p:nvSpPr>
          <p:cNvPr id="3094" name="Line 22"/>
          <p:cNvSpPr>
            <a:spLocks noChangeShapeType="1"/>
          </p:cNvSpPr>
          <p:nvPr/>
        </p:nvSpPr>
        <p:spPr bwMode="auto">
          <a:xfrm>
            <a:off x="2095500" y="2406650"/>
            <a:ext cx="42863" cy="1588"/>
          </a:xfrm>
          <a:prstGeom prst="line">
            <a:avLst/>
          </a:prstGeom>
          <a:noFill/>
          <a:ln w="11113">
            <a:solidFill>
              <a:srgbClr val="000000"/>
            </a:solidFill>
            <a:round/>
            <a:headEnd/>
            <a:tailEnd/>
          </a:ln>
        </p:spPr>
        <p:txBody>
          <a:bodyPr/>
          <a:lstStyle/>
          <a:p>
            <a:endParaRPr lang="en-US"/>
          </a:p>
        </p:txBody>
      </p:sp>
      <p:sp>
        <p:nvSpPr>
          <p:cNvPr id="3095" name="Line 23"/>
          <p:cNvSpPr>
            <a:spLocks noChangeShapeType="1"/>
          </p:cNvSpPr>
          <p:nvPr/>
        </p:nvSpPr>
        <p:spPr bwMode="auto">
          <a:xfrm>
            <a:off x="2138363" y="5353050"/>
            <a:ext cx="5549900" cy="1588"/>
          </a:xfrm>
          <a:prstGeom prst="line">
            <a:avLst/>
          </a:prstGeom>
          <a:noFill/>
          <a:ln w="11113">
            <a:solidFill>
              <a:srgbClr val="000000"/>
            </a:solidFill>
            <a:round/>
            <a:headEnd/>
            <a:tailEnd/>
          </a:ln>
        </p:spPr>
        <p:txBody>
          <a:bodyPr/>
          <a:lstStyle/>
          <a:p>
            <a:endParaRPr lang="en-US"/>
          </a:p>
        </p:txBody>
      </p:sp>
      <p:sp>
        <p:nvSpPr>
          <p:cNvPr id="3096" name="Line 24"/>
          <p:cNvSpPr>
            <a:spLocks noChangeShapeType="1"/>
          </p:cNvSpPr>
          <p:nvPr/>
        </p:nvSpPr>
        <p:spPr bwMode="auto">
          <a:xfrm flipV="1">
            <a:off x="2138363" y="5353050"/>
            <a:ext cx="1587" cy="42863"/>
          </a:xfrm>
          <a:prstGeom prst="line">
            <a:avLst/>
          </a:prstGeom>
          <a:noFill/>
          <a:ln w="11113">
            <a:solidFill>
              <a:srgbClr val="000000"/>
            </a:solidFill>
            <a:round/>
            <a:headEnd/>
            <a:tailEnd/>
          </a:ln>
        </p:spPr>
        <p:txBody>
          <a:bodyPr/>
          <a:lstStyle/>
          <a:p>
            <a:endParaRPr lang="en-US"/>
          </a:p>
        </p:txBody>
      </p:sp>
      <p:sp>
        <p:nvSpPr>
          <p:cNvPr id="3097" name="Line 25"/>
          <p:cNvSpPr>
            <a:spLocks noChangeShapeType="1"/>
          </p:cNvSpPr>
          <p:nvPr/>
        </p:nvSpPr>
        <p:spPr bwMode="auto">
          <a:xfrm flipV="1">
            <a:off x="3067050" y="5353050"/>
            <a:ext cx="1588" cy="42863"/>
          </a:xfrm>
          <a:prstGeom prst="line">
            <a:avLst/>
          </a:prstGeom>
          <a:noFill/>
          <a:ln w="11113">
            <a:solidFill>
              <a:srgbClr val="000000"/>
            </a:solidFill>
            <a:round/>
            <a:headEnd/>
            <a:tailEnd/>
          </a:ln>
        </p:spPr>
        <p:txBody>
          <a:bodyPr/>
          <a:lstStyle/>
          <a:p>
            <a:endParaRPr lang="en-US"/>
          </a:p>
        </p:txBody>
      </p:sp>
      <p:sp>
        <p:nvSpPr>
          <p:cNvPr id="3098" name="Line 26"/>
          <p:cNvSpPr>
            <a:spLocks noChangeShapeType="1"/>
          </p:cNvSpPr>
          <p:nvPr/>
        </p:nvSpPr>
        <p:spPr bwMode="auto">
          <a:xfrm flipV="1">
            <a:off x="3984625" y="5353050"/>
            <a:ext cx="1588" cy="42863"/>
          </a:xfrm>
          <a:prstGeom prst="line">
            <a:avLst/>
          </a:prstGeom>
          <a:noFill/>
          <a:ln w="11113">
            <a:solidFill>
              <a:srgbClr val="000000"/>
            </a:solidFill>
            <a:round/>
            <a:headEnd/>
            <a:tailEnd/>
          </a:ln>
        </p:spPr>
        <p:txBody>
          <a:bodyPr/>
          <a:lstStyle/>
          <a:p>
            <a:endParaRPr lang="en-US"/>
          </a:p>
        </p:txBody>
      </p:sp>
      <p:sp>
        <p:nvSpPr>
          <p:cNvPr id="3099" name="Line 27"/>
          <p:cNvSpPr>
            <a:spLocks noChangeShapeType="1"/>
          </p:cNvSpPr>
          <p:nvPr/>
        </p:nvSpPr>
        <p:spPr bwMode="auto">
          <a:xfrm flipV="1">
            <a:off x="4913313" y="5353050"/>
            <a:ext cx="1587" cy="42863"/>
          </a:xfrm>
          <a:prstGeom prst="line">
            <a:avLst/>
          </a:prstGeom>
          <a:noFill/>
          <a:ln w="11113">
            <a:solidFill>
              <a:srgbClr val="000000"/>
            </a:solidFill>
            <a:round/>
            <a:headEnd/>
            <a:tailEnd/>
          </a:ln>
        </p:spPr>
        <p:txBody>
          <a:bodyPr/>
          <a:lstStyle/>
          <a:p>
            <a:endParaRPr lang="en-US"/>
          </a:p>
        </p:txBody>
      </p:sp>
      <p:sp>
        <p:nvSpPr>
          <p:cNvPr id="3100" name="Line 28"/>
          <p:cNvSpPr>
            <a:spLocks noChangeShapeType="1"/>
          </p:cNvSpPr>
          <p:nvPr/>
        </p:nvSpPr>
        <p:spPr bwMode="auto">
          <a:xfrm flipV="1">
            <a:off x="5842000" y="5353050"/>
            <a:ext cx="1588" cy="42863"/>
          </a:xfrm>
          <a:prstGeom prst="line">
            <a:avLst/>
          </a:prstGeom>
          <a:noFill/>
          <a:ln w="11113">
            <a:solidFill>
              <a:srgbClr val="000000"/>
            </a:solidFill>
            <a:round/>
            <a:headEnd/>
            <a:tailEnd/>
          </a:ln>
        </p:spPr>
        <p:txBody>
          <a:bodyPr/>
          <a:lstStyle/>
          <a:p>
            <a:endParaRPr lang="en-US"/>
          </a:p>
        </p:txBody>
      </p:sp>
      <p:sp>
        <p:nvSpPr>
          <p:cNvPr id="3101" name="Line 29"/>
          <p:cNvSpPr>
            <a:spLocks noChangeShapeType="1"/>
          </p:cNvSpPr>
          <p:nvPr/>
        </p:nvSpPr>
        <p:spPr bwMode="auto">
          <a:xfrm flipV="1">
            <a:off x="6759575" y="5353050"/>
            <a:ext cx="1588" cy="42863"/>
          </a:xfrm>
          <a:prstGeom prst="line">
            <a:avLst/>
          </a:prstGeom>
          <a:noFill/>
          <a:ln w="11113">
            <a:solidFill>
              <a:srgbClr val="000000"/>
            </a:solidFill>
            <a:round/>
            <a:headEnd/>
            <a:tailEnd/>
          </a:ln>
        </p:spPr>
        <p:txBody>
          <a:bodyPr/>
          <a:lstStyle/>
          <a:p>
            <a:endParaRPr lang="en-US"/>
          </a:p>
        </p:txBody>
      </p:sp>
      <p:sp>
        <p:nvSpPr>
          <p:cNvPr id="3102" name="Line 30"/>
          <p:cNvSpPr>
            <a:spLocks noChangeShapeType="1"/>
          </p:cNvSpPr>
          <p:nvPr/>
        </p:nvSpPr>
        <p:spPr bwMode="auto">
          <a:xfrm flipV="1">
            <a:off x="7688263" y="5353050"/>
            <a:ext cx="1587" cy="42863"/>
          </a:xfrm>
          <a:prstGeom prst="line">
            <a:avLst/>
          </a:prstGeom>
          <a:noFill/>
          <a:ln w="11113">
            <a:solidFill>
              <a:srgbClr val="000000"/>
            </a:solidFill>
            <a:round/>
            <a:headEnd/>
            <a:tailEnd/>
          </a:ln>
        </p:spPr>
        <p:txBody>
          <a:bodyPr/>
          <a:lstStyle/>
          <a:p>
            <a:endParaRPr lang="en-US"/>
          </a:p>
        </p:txBody>
      </p:sp>
      <p:sp>
        <p:nvSpPr>
          <p:cNvPr id="3103" name="Freeform 31"/>
          <p:cNvSpPr>
            <a:spLocks/>
          </p:cNvSpPr>
          <p:nvPr/>
        </p:nvSpPr>
        <p:spPr bwMode="auto">
          <a:xfrm>
            <a:off x="2603500" y="2687638"/>
            <a:ext cx="4621213" cy="2254250"/>
          </a:xfrm>
          <a:custGeom>
            <a:avLst/>
            <a:gdLst>
              <a:gd name="T0" fmla="*/ 0 w 438"/>
              <a:gd name="T1" fmla="*/ 208 h 208"/>
              <a:gd name="T2" fmla="*/ 88 w 438"/>
              <a:gd name="T3" fmla="*/ 156 h 208"/>
              <a:gd name="T4" fmla="*/ 175 w 438"/>
              <a:gd name="T5" fmla="*/ 111 h 208"/>
              <a:gd name="T6" fmla="*/ 263 w 438"/>
              <a:gd name="T7" fmla="*/ 72 h 208"/>
              <a:gd name="T8" fmla="*/ 351 w 438"/>
              <a:gd name="T9" fmla="*/ 34 h 208"/>
              <a:gd name="T10" fmla="*/ 438 w 438"/>
              <a:gd name="T11" fmla="*/ 0 h 208"/>
              <a:gd name="T12" fmla="*/ 0 60000 65536"/>
              <a:gd name="T13" fmla="*/ 0 60000 65536"/>
              <a:gd name="T14" fmla="*/ 0 60000 65536"/>
              <a:gd name="T15" fmla="*/ 0 60000 65536"/>
              <a:gd name="T16" fmla="*/ 0 60000 65536"/>
              <a:gd name="T17" fmla="*/ 0 60000 65536"/>
              <a:gd name="T18" fmla="*/ 0 w 438"/>
              <a:gd name="T19" fmla="*/ 0 h 208"/>
              <a:gd name="T20" fmla="*/ 438 w 438"/>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438" h="208">
                <a:moveTo>
                  <a:pt x="0" y="208"/>
                </a:moveTo>
                <a:lnTo>
                  <a:pt x="88" y="156"/>
                </a:lnTo>
                <a:lnTo>
                  <a:pt x="175" y="111"/>
                </a:lnTo>
                <a:lnTo>
                  <a:pt x="263" y="72"/>
                </a:lnTo>
                <a:lnTo>
                  <a:pt x="351" y="34"/>
                </a:lnTo>
                <a:lnTo>
                  <a:pt x="438" y="0"/>
                </a:lnTo>
              </a:path>
            </a:pathLst>
          </a:custGeom>
          <a:noFill/>
          <a:ln w="20638">
            <a:solidFill>
              <a:srgbClr val="FF0000"/>
            </a:solidFill>
            <a:prstDash val="solid"/>
            <a:round/>
            <a:headEnd/>
            <a:tailEnd/>
          </a:ln>
        </p:spPr>
        <p:txBody>
          <a:bodyPr/>
          <a:lstStyle/>
          <a:p>
            <a:endParaRPr lang="en-US"/>
          </a:p>
        </p:txBody>
      </p:sp>
      <p:sp>
        <p:nvSpPr>
          <p:cNvPr id="3104" name="Freeform 32"/>
          <p:cNvSpPr>
            <a:spLocks/>
          </p:cNvSpPr>
          <p:nvPr/>
        </p:nvSpPr>
        <p:spPr bwMode="auto">
          <a:xfrm>
            <a:off x="2549525" y="4887913"/>
            <a:ext cx="106363" cy="107950"/>
          </a:xfrm>
          <a:custGeom>
            <a:avLst/>
            <a:gdLst>
              <a:gd name="T0" fmla="*/ 34 w 67"/>
              <a:gd name="T1" fmla="*/ 0 h 68"/>
              <a:gd name="T2" fmla="*/ 67 w 67"/>
              <a:gd name="T3" fmla="*/ 34 h 68"/>
              <a:gd name="T4" fmla="*/ 34 w 67"/>
              <a:gd name="T5" fmla="*/ 68 h 68"/>
              <a:gd name="T6" fmla="*/ 0 w 67"/>
              <a:gd name="T7" fmla="*/ 34 h 68"/>
              <a:gd name="T8" fmla="*/ 34 w 67"/>
              <a:gd name="T9" fmla="*/ 0 h 68"/>
              <a:gd name="T10" fmla="*/ 0 60000 65536"/>
              <a:gd name="T11" fmla="*/ 0 60000 65536"/>
              <a:gd name="T12" fmla="*/ 0 60000 65536"/>
              <a:gd name="T13" fmla="*/ 0 60000 65536"/>
              <a:gd name="T14" fmla="*/ 0 60000 65536"/>
              <a:gd name="T15" fmla="*/ 0 w 67"/>
              <a:gd name="T16" fmla="*/ 0 h 68"/>
              <a:gd name="T17" fmla="*/ 67 w 67"/>
              <a:gd name="T18" fmla="*/ 68 h 68"/>
            </a:gdLst>
            <a:ahLst/>
            <a:cxnLst>
              <a:cxn ang="T10">
                <a:pos x="T0" y="T1"/>
              </a:cxn>
              <a:cxn ang="T11">
                <a:pos x="T2" y="T3"/>
              </a:cxn>
              <a:cxn ang="T12">
                <a:pos x="T4" y="T5"/>
              </a:cxn>
              <a:cxn ang="T13">
                <a:pos x="T6" y="T7"/>
              </a:cxn>
              <a:cxn ang="T14">
                <a:pos x="T8" y="T9"/>
              </a:cxn>
            </a:cxnLst>
            <a:rect l="T15" t="T16" r="T17" b="T18"/>
            <a:pathLst>
              <a:path w="67" h="68">
                <a:moveTo>
                  <a:pt x="34" y="0"/>
                </a:moveTo>
                <a:lnTo>
                  <a:pt x="67" y="34"/>
                </a:lnTo>
                <a:lnTo>
                  <a:pt x="34" y="68"/>
                </a:lnTo>
                <a:lnTo>
                  <a:pt x="0" y="34"/>
                </a:lnTo>
                <a:lnTo>
                  <a:pt x="34" y="0"/>
                </a:lnTo>
                <a:close/>
              </a:path>
            </a:pathLst>
          </a:custGeom>
          <a:solidFill>
            <a:srgbClr val="FF0000"/>
          </a:solidFill>
          <a:ln w="11113">
            <a:solidFill>
              <a:srgbClr val="FF0000"/>
            </a:solidFill>
            <a:prstDash val="solid"/>
            <a:round/>
            <a:headEnd/>
            <a:tailEnd/>
          </a:ln>
        </p:spPr>
        <p:txBody>
          <a:bodyPr/>
          <a:lstStyle/>
          <a:p>
            <a:endParaRPr lang="en-US"/>
          </a:p>
        </p:txBody>
      </p:sp>
      <p:sp>
        <p:nvSpPr>
          <p:cNvPr id="3105" name="Freeform 33"/>
          <p:cNvSpPr>
            <a:spLocks/>
          </p:cNvSpPr>
          <p:nvPr/>
        </p:nvSpPr>
        <p:spPr bwMode="auto">
          <a:xfrm>
            <a:off x="3478213" y="4324350"/>
            <a:ext cx="106362" cy="107950"/>
          </a:xfrm>
          <a:custGeom>
            <a:avLst/>
            <a:gdLst>
              <a:gd name="T0" fmla="*/ 33 w 67"/>
              <a:gd name="T1" fmla="*/ 0 h 68"/>
              <a:gd name="T2" fmla="*/ 67 w 67"/>
              <a:gd name="T3" fmla="*/ 34 h 68"/>
              <a:gd name="T4" fmla="*/ 33 w 67"/>
              <a:gd name="T5" fmla="*/ 68 h 68"/>
              <a:gd name="T6" fmla="*/ 0 w 67"/>
              <a:gd name="T7" fmla="*/ 34 h 68"/>
              <a:gd name="T8" fmla="*/ 33 w 67"/>
              <a:gd name="T9" fmla="*/ 0 h 68"/>
              <a:gd name="T10" fmla="*/ 0 60000 65536"/>
              <a:gd name="T11" fmla="*/ 0 60000 65536"/>
              <a:gd name="T12" fmla="*/ 0 60000 65536"/>
              <a:gd name="T13" fmla="*/ 0 60000 65536"/>
              <a:gd name="T14" fmla="*/ 0 60000 65536"/>
              <a:gd name="T15" fmla="*/ 0 w 67"/>
              <a:gd name="T16" fmla="*/ 0 h 68"/>
              <a:gd name="T17" fmla="*/ 67 w 67"/>
              <a:gd name="T18" fmla="*/ 68 h 68"/>
            </a:gdLst>
            <a:ahLst/>
            <a:cxnLst>
              <a:cxn ang="T10">
                <a:pos x="T0" y="T1"/>
              </a:cxn>
              <a:cxn ang="T11">
                <a:pos x="T2" y="T3"/>
              </a:cxn>
              <a:cxn ang="T12">
                <a:pos x="T4" y="T5"/>
              </a:cxn>
              <a:cxn ang="T13">
                <a:pos x="T6" y="T7"/>
              </a:cxn>
              <a:cxn ang="T14">
                <a:pos x="T8" y="T9"/>
              </a:cxn>
            </a:cxnLst>
            <a:rect l="T15" t="T16" r="T17" b="T18"/>
            <a:pathLst>
              <a:path w="67" h="68">
                <a:moveTo>
                  <a:pt x="33" y="0"/>
                </a:moveTo>
                <a:lnTo>
                  <a:pt x="67" y="34"/>
                </a:lnTo>
                <a:lnTo>
                  <a:pt x="33" y="68"/>
                </a:lnTo>
                <a:lnTo>
                  <a:pt x="0" y="34"/>
                </a:lnTo>
                <a:lnTo>
                  <a:pt x="33" y="0"/>
                </a:lnTo>
                <a:close/>
              </a:path>
            </a:pathLst>
          </a:custGeom>
          <a:solidFill>
            <a:srgbClr val="FF0000"/>
          </a:solidFill>
          <a:ln w="11113">
            <a:solidFill>
              <a:srgbClr val="FF0000"/>
            </a:solidFill>
            <a:prstDash val="solid"/>
            <a:round/>
            <a:headEnd/>
            <a:tailEnd/>
          </a:ln>
        </p:spPr>
        <p:txBody>
          <a:bodyPr/>
          <a:lstStyle/>
          <a:p>
            <a:endParaRPr lang="en-US"/>
          </a:p>
        </p:txBody>
      </p:sp>
      <p:sp>
        <p:nvSpPr>
          <p:cNvPr id="3106" name="Freeform 34"/>
          <p:cNvSpPr>
            <a:spLocks/>
          </p:cNvSpPr>
          <p:nvPr/>
        </p:nvSpPr>
        <p:spPr bwMode="auto">
          <a:xfrm>
            <a:off x="4395788" y="3836988"/>
            <a:ext cx="106362" cy="107950"/>
          </a:xfrm>
          <a:custGeom>
            <a:avLst/>
            <a:gdLst>
              <a:gd name="T0" fmla="*/ 34 w 67"/>
              <a:gd name="T1" fmla="*/ 0 h 68"/>
              <a:gd name="T2" fmla="*/ 67 w 67"/>
              <a:gd name="T3" fmla="*/ 34 h 68"/>
              <a:gd name="T4" fmla="*/ 34 w 67"/>
              <a:gd name="T5" fmla="*/ 68 h 68"/>
              <a:gd name="T6" fmla="*/ 0 w 67"/>
              <a:gd name="T7" fmla="*/ 34 h 68"/>
              <a:gd name="T8" fmla="*/ 34 w 67"/>
              <a:gd name="T9" fmla="*/ 0 h 68"/>
              <a:gd name="T10" fmla="*/ 0 60000 65536"/>
              <a:gd name="T11" fmla="*/ 0 60000 65536"/>
              <a:gd name="T12" fmla="*/ 0 60000 65536"/>
              <a:gd name="T13" fmla="*/ 0 60000 65536"/>
              <a:gd name="T14" fmla="*/ 0 60000 65536"/>
              <a:gd name="T15" fmla="*/ 0 w 67"/>
              <a:gd name="T16" fmla="*/ 0 h 68"/>
              <a:gd name="T17" fmla="*/ 67 w 67"/>
              <a:gd name="T18" fmla="*/ 68 h 68"/>
            </a:gdLst>
            <a:ahLst/>
            <a:cxnLst>
              <a:cxn ang="T10">
                <a:pos x="T0" y="T1"/>
              </a:cxn>
              <a:cxn ang="T11">
                <a:pos x="T2" y="T3"/>
              </a:cxn>
              <a:cxn ang="T12">
                <a:pos x="T4" y="T5"/>
              </a:cxn>
              <a:cxn ang="T13">
                <a:pos x="T6" y="T7"/>
              </a:cxn>
              <a:cxn ang="T14">
                <a:pos x="T8" y="T9"/>
              </a:cxn>
            </a:cxnLst>
            <a:rect l="T15" t="T16" r="T17" b="T18"/>
            <a:pathLst>
              <a:path w="67" h="68">
                <a:moveTo>
                  <a:pt x="34" y="0"/>
                </a:moveTo>
                <a:lnTo>
                  <a:pt x="67" y="34"/>
                </a:lnTo>
                <a:lnTo>
                  <a:pt x="34" y="68"/>
                </a:lnTo>
                <a:lnTo>
                  <a:pt x="0" y="34"/>
                </a:lnTo>
                <a:lnTo>
                  <a:pt x="34" y="0"/>
                </a:lnTo>
                <a:close/>
              </a:path>
            </a:pathLst>
          </a:custGeom>
          <a:solidFill>
            <a:srgbClr val="FF0000"/>
          </a:solidFill>
          <a:ln w="11113">
            <a:solidFill>
              <a:srgbClr val="FF0000"/>
            </a:solidFill>
            <a:prstDash val="solid"/>
            <a:round/>
            <a:headEnd/>
            <a:tailEnd/>
          </a:ln>
        </p:spPr>
        <p:txBody>
          <a:bodyPr/>
          <a:lstStyle/>
          <a:p>
            <a:endParaRPr lang="en-US"/>
          </a:p>
        </p:txBody>
      </p:sp>
      <p:sp>
        <p:nvSpPr>
          <p:cNvPr id="3107" name="Freeform 35"/>
          <p:cNvSpPr>
            <a:spLocks/>
          </p:cNvSpPr>
          <p:nvPr/>
        </p:nvSpPr>
        <p:spPr bwMode="auto">
          <a:xfrm>
            <a:off x="5324475" y="3414713"/>
            <a:ext cx="106363" cy="107950"/>
          </a:xfrm>
          <a:custGeom>
            <a:avLst/>
            <a:gdLst>
              <a:gd name="T0" fmla="*/ 34 w 67"/>
              <a:gd name="T1" fmla="*/ 0 h 68"/>
              <a:gd name="T2" fmla="*/ 67 w 67"/>
              <a:gd name="T3" fmla="*/ 34 h 68"/>
              <a:gd name="T4" fmla="*/ 34 w 67"/>
              <a:gd name="T5" fmla="*/ 68 h 68"/>
              <a:gd name="T6" fmla="*/ 0 w 67"/>
              <a:gd name="T7" fmla="*/ 34 h 68"/>
              <a:gd name="T8" fmla="*/ 34 w 67"/>
              <a:gd name="T9" fmla="*/ 0 h 68"/>
              <a:gd name="T10" fmla="*/ 0 60000 65536"/>
              <a:gd name="T11" fmla="*/ 0 60000 65536"/>
              <a:gd name="T12" fmla="*/ 0 60000 65536"/>
              <a:gd name="T13" fmla="*/ 0 60000 65536"/>
              <a:gd name="T14" fmla="*/ 0 60000 65536"/>
              <a:gd name="T15" fmla="*/ 0 w 67"/>
              <a:gd name="T16" fmla="*/ 0 h 68"/>
              <a:gd name="T17" fmla="*/ 67 w 67"/>
              <a:gd name="T18" fmla="*/ 68 h 68"/>
            </a:gdLst>
            <a:ahLst/>
            <a:cxnLst>
              <a:cxn ang="T10">
                <a:pos x="T0" y="T1"/>
              </a:cxn>
              <a:cxn ang="T11">
                <a:pos x="T2" y="T3"/>
              </a:cxn>
              <a:cxn ang="T12">
                <a:pos x="T4" y="T5"/>
              </a:cxn>
              <a:cxn ang="T13">
                <a:pos x="T6" y="T7"/>
              </a:cxn>
              <a:cxn ang="T14">
                <a:pos x="T8" y="T9"/>
              </a:cxn>
            </a:cxnLst>
            <a:rect l="T15" t="T16" r="T17" b="T18"/>
            <a:pathLst>
              <a:path w="67" h="68">
                <a:moveTo>
                  <a:pt x="34" y="0"/>
                </a:moveTo>
                <a:lnTo>
                  <a:pt x="67" y="34"/>
                </a:lnTo>
                <a:lnTo>
                  <a:pt x="34" y="68"/>
                </a:lnTo>
                <a:lnTo>
                  <a:pt x="0" y="34"/>
                </a:lnTo>
                <a:lnTo>
                  <a:pt x="34" y="0"/>
                </a:lnTo>
                <a:close/>
              </a:path>
            </a:pathLst>
          </a:custGeom>
          <a:solidFill>
            <a:srgbClr val="FF0000"/>
          </a:solidFill>
          <a:ln w="11113">
            <a:solidFill>
              <a:srgbClr val="FF0000"/>
            </a:solidFill>
            <a:prstDash val="solid"/>
            <a:round/>
            <a:headEnd/>
            <a:tailEnd/>
          </a:ln>
        </p:spPr>
        <p:txBody>
          <a:bodyPr/>
          <a:lstStyle/>
          <a:p>
            <a:endParaRPr lang="en-US"/>
          </a:p>
        </p:txBody>
      </p:sp>
      <p:sp>
        <p:nvSpPr>
          <p:cNvPr id="3108" name="Freeform 36"/>
          <p:cNvSpPr>
            <a:spLocks/>
          </p:cNvSpPr>
          <p:nvPr/>
        </p:nvSpPr>
        <p:spPr bwMode="auto">
          <a:xfrm>
            <a:off x="6253163" y="3001963"/>
            <a:ext cx="106362" cy="109537"/>
          </a:xfrm>
          <a:custGeom>
            <a:avLst/>
            <a:gdLst>
              <a:gd name="T0" fmla="*/ 34 w 67"/>
              <a:gd name="T1" fmla="*/ 0 h 69"/>
              <a:gd name="T2" fmla="*/ 67 w 67"/>
              <a:gd name="T3" fmla="*/ 34 h 69"/>
              <a:gd name="T4" fmla="*/ 34 w 67"/>
              <a:gd name="T5" fmla="*/ 69 h 69"/>
              <a:gd name="T6" fmla="*/ 0 w 67"/>
              <a:gd name="T7" fmla="*/ 34 h 69"/>
              <a:gd name="T8" fmla="*/ 34 w 67"/>
              <a:gd name="T9" fmla="*/ 0 h 69"/>
              <a:gd name="T10" fmla="*/ 0 60000 65536"/>
              <a:gd name="T11" fmla="*/ 0 60000 65536"/>
              <a:gd name="T12" fmla="*/ 0 60000 65536"/>
              <a:gd name="T13" fmla="*/ 0 60000 65536"/>
              <a:gd name="T14" fmla="*/ 0 60000 65536"/>
              <a:gd name="T15" fmla="*/ 0 w 67"/>
              <a:gd name="T16" fmla="*/ 0 h 69"/>
              <a:gd name="T17" fmla="*/ 67 w 67"/>
              <a:gd name="T18" fmla="*/ 69 h 69"/>
            </a:gdLst>
            <a:ahLst/>
            <a:cxnLst>
              <a:cxn ang="T10">
                <a:pos x="T0" y="T1"/>
              </a:cxn>
              <a:cxn ang="T11">
                <a:pos x="T2" y="T3"/>
              </a:cxn>
              <a:cxn ang="T12">
                <a:pos x="T4" y="T5"/>
              </a:cxn>
              <a:cxn ang="T13">
                <a:pos x="T6" y="T7"/>
              </a:cxn>
              <a:cxn ang="T14">
                <a:pos x="T8" y="T9"/>
              </a:cxn>
            </a:cxnLst>
            <a:rect l="T15" t="T16" r="T17" b="T18"/>
            <a:pathLst>
              <a:path w="67" h="69">
                <a:moveTo>
                  <a:pt x="34" y="0"/>
                </a:moveTo>
                <a:lnTo>
                  <a:pt x="67" y="34"/>
                </a:lnTo>
                <a:lnTo>
                  <a:pt x="34" y="69"/>
                </a:lnTo>
                <a:lnTo>
                  <a:pt x="0" y="34"/>
                </a:lnTo>
                <a:lnTo>
                  <a:pt x="34" y="0"/>
                </a:lnTo>
                <a:close/>
              </a:path>
            </a:pathLst>
          </a:custGeom>
          <a:solidFill>
            <a:srgbClr val="FF0000"/>
          </a:solidFill>
          <a:ln w="11113">
            <a:solidFill>
              <a:srgbClr val="FF0000"/>
            </a:solidFill>
            <a:prstDash val="solid"/>
            <a:round/>
            <a:headEnd/>
            <a:tailEnd/>
          </a:ln>
        </p:spPr>
        <p:txBody>
          <a:bodyPr/>
          <a:lstStyle/>
          <a:p>
            <a:endParaRPr lang="en-US"/>
          </a:p>
        </p:txBody>
      </p:sp>
      <p:sp>
        <p:nvSpPr>
          <p:cNvPr id="3109" name="Freeform 37"/>
          <p:cNvSpPr>
            <a:spLocks/>
          </p:cNvSpPr>
          <p:nvPr/>
        </p:nvSpPr>
        <p:spPr bwMode="auto">
          <a:xfrm>
            <a:off x="7172325" y="2633663"/>
            <a:ext cx="104775" cy="109537"/>
          </a:xfrm>
          <a:custGeom>
            <a:avLst/>
            <a:gdLst>
              <a:gd name="T0" fmla="*/ 33 w 66"/>
              <a:gd name="T1" fmla="*/ 0 h 69"/>
              <a:gd name="T2" fmla="*/ 66 w 66"/>
              <a:gd name="T3" fmla="*/ 34 h 69"/>
              <a:gd name="T4" fmla="*/ 33 w 66"/>
              <a:gd name="T5" fmla="*/ 69 h 69"/>
              <a:gd name="T6" fmla="*/ 0 w 66"/>
              <a:gd name="T7" fmla="*/ 34 h 69"/>
              <a:gd name="T8" fmla="*/ 33 w 66"/>
              <a:gd name="T9" fmla="*/ 0 h 69"/>
              <a:gd name="T10" fmla="*/ 0 60000 65536"/>
              <a:gd name="T11" fmla="*/ 0 60000 65536"/>
              <a:gd name="T12" fmla="*/ 0 60000 65536"/>
              <a:gd name="T13" fmla="*/ 0 60000 65536"/>
              <a:gd name="T14" fmla="*/ 0 60000 65536"/>
              <a:gd name="T15" fmla="*/ 0 w 66"/>
              <a:gd name="T16" fmla="*/ 0 h 69"/>
              <a:gd name="T17" fmla="*/ 66 w 66"/>
              <a:gd name="T18" fmla="*/ 69 h 69"/>
            </a:gdLst>
            <a:ahLst/>
            <a:cxnLst>
              <a:cxn ang="T10">
                <a:pos x="T0" y="T1"/>
              </a:cxn>
              <a:cxn ang="T11">
                <a:pos x="T2" y="T3"/>
              </a:cxn>
              <a:cxn ang="T12">
                <a:pos x="T4" y="T5"/>
              </a:cxn>
              <a:cxn ang="T13">
                <a:pos x="T6" y="T7"/>
              </a:cxn>
              <a:cxn ang="T14">
                <a:pos x="T8" y="T9"/>
              </a:cxn>
            </a:cxnLst>
            <a:rect l="T15" t="T16" r="T17" b="T18"/>
            <a:pathLst>
              <a:path w="66" h="69">
                <a:moveTo>
                  <a:pt x="33" y="0"/>
                </a:moveTo>
                <a:lnTo>
                  <a:pt x="66" y="34"/>
                </a:lnTo>
                <a:lnTo>
                  <a:pt x="33" y="69"/>
                </a:lnTo>
                <a:lnTo>
                  <a:pt x="0" y="34"/>
                </a:lnTo>
                <a:lnTo>
                  <a:pt x="33" y="0"/>
                </a:lnTo>
                <a:close/>
              </a:path>
            </a:pathLst>
          </a:custGeom>
          <a:solidFill>
            <a:srgbClr val="FF0000"/>
          </a:solidFill>
          <a:ln w="11113">
            <a:solidFill>
              <a:srgbClr val="FF0000"/>
            </a:solidFill>
            <a:prstDash val="solid"/>
            <a:round/>
            <a:headEnd/>
            <a:tailEnd/>
          </a:ln>
        </p:spPr>
        <p:txBody>
          <a:bodyPr/>
          <a:lstStyle/>
          <a:p>
            <a:endParaRPr lang="en-US"/>
          </a:p>
        </p:txBody>
      </p:sp>
      <p:sp>
        <p:nvSpPr>
          <p:cNvPr id="3110" name="Rectangle 39"/>
          <p:cNvSpPr>
            <a:spLocks noChangeArrowheads="1"/>
          </p:cNvSpPr>
          <p:nvPr/>
        </p:nvSpPr>
        <p:spPr bwMode="auto">
          <a:xfrm>
            <a:off x="1958975" y="5267325"/>
            <a:ext cx="698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a:t>
            </a:r>
            <a:endParaRPr lang="en-US" sz="1800"/>
          </a:p>
        </p:txBody>
      </p:sp>
      <p:sp>
        <p:nvSpPr>
          <p:cNvPr id="3111" name="Rectangle 40"/>
          <p:cNvSpPr>
            <a:spLocks noChangeArrowheads="1"/>
          </p:cNvSpPr>
          <p:nvPr/>
        </p:nvSpPr>
        <p:spPr bwMode="auto">
          <a:xfrm>
            <a:off x="1885950" y="4681538"/>
            <a:ext cx="13970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a:t>
            </a:r>
            <a:endParaRPr lang="en-US" sz="1800"/>
          </a:p>
        </p:txBody>
      </p:sp>
      <p:sp>
        <p:nvSpPr>
          <p:cNvPr id="3112" name="Rectangle 41"/>
          <p:cNvSpPr>
            <a:spLocks noChangeArrowheads="1"/>
          </p:cNvSpPr>
          <p:nvPr/>
        </p:nvSpPr>
        <p:spPr bwMode="auto">
          <a:xfrm>
            <a:off x="1811338" y="4086225"/>
            <a:ext cx="2095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100</a:t>
            </a:r>
            <a:endParaRPr lang="en-US" sz="1800"/>
          </a:p>
        </p:txBody>
      </p:sp>
      <p:sp>
        <p:nvSpPr>
          <p:cNvPr id="3113" name="Rectangle 42"/>
          <p:cNvSpPr>
            <a:spLocks noChangeArrowheads="1"/>
          </p:cNvSpPr>
          <p:nvPr/>
        </p:nvSpPr>
        <p:spPr bwMode="auto">
          <a:xfrm>
            <a:off x="1736725" y="3500438"/>
            <a:ext cx="27940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1000</a:t>
            </a:r>
            <a:endParaRPr lang="en-US" sz="1800"/>
          </a:p>
        </p:txBody>
      </p:sp>
      <p:sp>
        <p:nvSpPr>
          <p:cNvPr id="3114" name="Rectangle 43"/>
          <p:cNvSpPr>
            <a:spLocks noChangeArrowheads="1"/>
          </p:cNvSpPr>
          <p:nvPr/>
        </p:nvSpPr>
        <p:spPr bwMode="auto">
          <a:xfrm>
            <a:off x="1663700" y="2905125"/>
            <a:ext cx="3492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10000</a:t>
            </a:r>
            <a:endParaRPr lang="en-US" sz="1800"/>
          </a:p>
        </p:txBody>
      </p:sp>
      <p:sp>
        <p:nvSpPr>
          <p:cNvPr id="3115" name="Rectangle 44"/>
          <p:cNvSpPr>
            <a:spLocks noChangeArrowheads="1"/>
          </p:cNvSpPr>
          <p:nvPr/>
        </p:nvSpPr>
        <p:spPr bwMode="auto">
          <a:xfrm>
            <a:off x="1589088" y="2319338"/>
            <a:ext cx="41910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100000</a:t>
            </a:r>
            <a:endParaRPr lang="en-US" sz="1800"/>
          </a:p>
        </p:txBody>
      </p:sp>
      <p:sp>
        <p:nvSpPr>
          <p:cNvPr id="3116" name="Rectangle 45"/>
          <p:cNvSpPr>
            <a:spLocks noChangeArrowheads="1"/>
          </p:cNvSpPr>
          <p:nvPr/>
        </p:nvSpPr>
        <p:spPr bwMode="auto">
          <a:xfrm>
            <a:off x="2571750" y="5472113"/>
            <a:ext cx="698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0</a:t>
            </a:r>
            <a:endParaRPr lang="en-US" sz="1800"/>
          </a:p>
        </p:txBody>
      </p:sp>
      <p:sp>
        <p:nvSpPr>
          <p:cNvPr id="3117" name="Rectangle 46"/>
          <p:cNvSpPr>
            <a:spLocks noChangeArrowheads="1"/>
          </p:cNvSpPr>
          <p:nvPr/>
        </p:nvSpPr>
        <p:spPr bwMode="auto">
          <a:xfrm>
            <a:off x="3498850" y="5472113"/>
            <a:ext cx="698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a:t>
            </a:r>
            <a:endParaRPr lang="en-US" sz="1800"/>
          </a:p>
        </p:txBody>
      </p:sp>
      <p:sp>
        <p:nvSpPr>
          <p:cNvPr id="3118" name="Rectangle 47"/>
          <p:cNvSpPr>
            <a:spLocks noChangeArrowheads="1"/>
          </p:cNvSpPr>
          <p:nvPr/>
        </p:nvSpPr>
        <p:spPr bwMode="auto">
          <a:xfrm>
            <a:off x="4418013" y="5472113"/>
            <a:ext cx="698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5</a:t>
            </a:r>
            <a:endParaRPr lang="en-US" sz="1800"/>
          </a:p>
        </p:txBody>
      </p:sp>
      <p:sp>
        <p:nvSpPr>
          <p:cNvPr id="3119" name="Rectangle 48"/>
          <p:cNvSpPr>
            <a:spLocks noChangeArrowheads="1"/>
          </p:cNvSpPr>
          <p:nvPr/>
        </p:nvSpPr>
        <p:spPr bwMode="auto">
          <a:xfrm>
            <a:off x="5303838" y="5472113"/>
            <a:ext cx="13970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20</a:t>
            </a:r>
            <a:endParaRPr lang="en-US" sz="1800"/>
          </a:p>
        </p:txBody>
      </p:sp>
      <p:sp>
        <p:nvSpPr>
          <p:cNvPr id="3120" name="Rectangle 49"/>
          <p:cNvSpPr>
            <a:spLocks noChangeArrowheads="1"/>
          </p:cNvSpPr>
          <p:nvPr/>
        </p:nvSpPr>
        <p:spPr bwMode="auto">
          <a:xfrm>
            <a:off x="6200775" y="5472113"/>
            <a:ext cx="2095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100</a:t>
            </a:r>
            <a:endParaRPr lang="en-US" sz="1800"/>
          </a:p>
        </p:txBody>
      </p:sp>
      <p:sp>
        <p:nvSpPr>
          <p:cNvPr id="3121" name="Rectangle 50"/>
          <p:cNvSpPr>
            <a:spLocks noChangeArrowheads="1"/>
          </p:cNvSpPr>
          <p:nvPr/>
        </p:nvSpPr>
        <p:spPr bwMode="auto">
          <a:xfrm>
            <a:off x="7118350" y="5472113"/>
            <a:ext cx="209550" cy="152400"/>
          </a:xfrm>
          <a:prstGeom prst="rect">
            <a:avLst/>
          </a:prstGeom>
          <a:noFill/>
          <a:ln w="9525">
            <a:noFill/>
            <a:miter lim="800000"/>
            <a:headEnd/>
            <a:tailEnd/>
          </a:ln>
        </p:spPr>
        <p:txBody>
          <a:bodyPr wrap="none" lIns="0" tIns="0" rIns="0" bIns="0">
            <a:spAutoFit/>
          </a:bodyPr>
          <a:lstStyle/>
          <a:p>
            <a:pPr algn="l"/>
            <a:r>
              <a:rPr lang="en-US" sz="1000">
                <a:solidFill>
                  <a:srgbClr val="000000"/>
                </a:solidFill>
              </a:rPr>
              <a:t>500</a:t>
            </a:r>
            <a:endParaRPr lang="en-US" sz="1800"/>
          </a:p>
        </p:txBody>
      </p:sp>
      <p:sp>
        <p:nvSpPr>
          <p:cNvPr id="3122" name="Rectangle 51"/>
          <p:cNvSpPr>
            <a:spLocks noChangeArrowheads="1"/>
          </p:cNvSpPr>
          <p:nvPr/>
        </p:nvSpPr>
        <p:spPr bwMode="auto">
          <a:xfrm>
            <a:off x="3868738" y="5732463"/>
            <a:ext cx="2214562"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AFP concentration (ng/ml)</a:t>
            </a:r>
            <a:endParaRPr lang="en-US" sz="1800"/>
          </a:p>
        </p:txBody>
      </p:sp>
      <p:sp>
        <p:nvSpPr>
          <p:cNvPr id="3123" name="Rectangle 52"/>
          <p:cNvSpPr>
            <a:spLocks noChangeArrowheads="1"/>
          </p:cNvSpPr>
          <p:nvPr/>
        </p:nvSpPr>
        <p:spPr bwMode="auto">
          <a:xfrm rot="-5400000">
            <a:off x="838994" y="3766344"/>
            <a:ext cx="1141413"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Fluorescence</a:t>
            </a:r>
            <a:endParaRPr lang="en-US" sz="1800"/>
          </a:p>
        </p:txBody>
      </p:sp>
      <p:sp useBgFill="1">
        <p:nvSpPr>
          <p:cNvPr id="3124" name="Rectangle 53"/>
          <p:cNvSpPr>
            <a:spLocks noChangeArrowheads="1"/>
          </p:cNvSpPr>
          <p:nvPr/>
        </p:nvSpPr>
        <p:spPr bwMode="auto">
          <a:xfrm>
            <a:off x="7620000" y="5486400"/>
            <a:ext cx="1524000" cy="1371600"/>
          </a:xfrm>
          <a:prstGeom prst="rect">
            <a:avLst/>
          </a:prstGeom>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2" name="Text Box 18"/>
          <p:cNvSpPr txBox="1">
            <a:spLocks noChangeArrowheads="1"/>
          </p:cNvSpPr>
          <p:nvPr/>
        </p:nvSpPr>
        <p:spPr bwMode="auto">
          <a:xfrm>
            <a:off x="1033463" y="319088"/>
            <a:ext cx="7294562" cy="519112"/>
          </a:xfrm>
          <a:prstGeom prst="rect">
            <a:avLst/>
          </a:prstGeom>
          <a:noFill/>
          <a:ln w="9525" algn="ctr">
            <a:noFill/>
            <a:miter lim="800000"/>
            <a:headEnd/>
            <a:tailEnd/>
          </a:ln>
        </p:spPr>
        <p:txBody>
          <a:bodyPr wrap="none">
            <a:spAutoFit/>
          </a:bodyPr>
          <a:lstStyle/>
          <a:p>
            <a:r>
              <a:rPr lang="en-US" sz="2800">
                <a:solidFill>
                  <a:srgbClr val="003366"/>
                </a:solidFill>
              </a:rPr>
              <a:t>Competitive Immunoassay </a:t>
            </a:r>
            <a:r>
              <a:rPr lang="en-US" sz="2400">
                <a:solidFill>
                  <a:srgbClr val="003366"/>
                </a:solidFill>
              </a:rPr>
              <a:t>(for small molecules)</a:t>
            </a:r>
          </a:p>
        </p:txBody>
      </p:sp>
      <p:grpSp>
        <p:nvGrpSpPr>
          <p:cNvPr id="2" name="Group 22"/>
          <p:cNvGrpSpPr>
            <a:grpSpLocks/>
          </p:cNvGrpSpPr>
          <p:nvPr/>
        </p:nvGrpSpPr>
        <p:grpSpPr bwMode="auto">
          <a:xfrm>
            <a:off x="627063" y="1628775"/>
            <a:ext cx="1809750" cy="1647825"/>
            <a:chOff x="395" y="815"/>
            <a:chExt cx="1140" cy="1038"/>
          </a:xfrm>
        </p:grpSpPr>
        <p:grpSp>
          <p:nvGrpSpPr>
            <p:cNvPr id="3" name="Group 23"/>
            <p:cNvGrpSpPr>
              <a:grpSpLocks/>
            </p:cNvGrpSpPr>
            <p:nvPr/>
          </p:nvGrpSpPr>
          <p:grpSpPr bwMode="auto">
            <a:xfrm>
              <a:off x="720" y="815"/>
              <a:ext cx="634" cy="381"/>
              <a:chOff x="1910" y="1155"/>
              <a:chExt cx="634" cy="381"/>
            </a:xfrm>
          </p:grpSpPr>
          <p:sp>
            <p:nvSpPr>
              <p:cNvPr id="4123" name="Rectangle 24"/>
              <p:cNvSpPr>
                <a:spLocks noChangeArrowheads="1"/>
              </p:cNvSpPr>
              <p:nvPr/>
            </p:nvSpPr>
            <p:spPr bwMode="auto">
              <a:xfrm rot="5400000" flipH="1">
                <a:off x="2037" y="1028"/>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4124" name="Line 25"/>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sp>
          <p:nvSpPr>
            <p:cNvPr id="4122" name="Text Box 26"/>
            <p:cNvSpPr txBox="1">
              <a:spLocks noChangeArrowheads="1"/>
            </p:cNvSpPr>
            <p:nvPr/>
          </p:nvSpPr>
          <p:spPr bwMode="auto">
            <a:xfrm>
              <a:off x="395" y="1276"/>
              <a:ext cx="1140" cy="577"/>
            </a:xfrm>
            <a:prstGeom prst="rect">
              <a:avLst/>
            </a:prstGeom>
            <a:noFill/>
            <a:ln w="9525" algn="ctr">
              <a:noFill/>
              <a:miter lim="800000"/>
              <a:headEnd/>
              <a:tailEnd/>
            </a:ln>
          </p:spPr>
          <p:txBody>
            <a:bodyPr wrap="none">
              <a:spAutoFit/>
            </a:bodyPr>
            <a:lstStyle/>
            <a:p>
              <a:r>
                <a:rPr lang="en-US" sz="1800" b="1"/>
                <a:t>limited amount</a:t>
              </a:r>
            </a:p>
            <a:p>
              <a:r>
                <a:rPr lang="en-US" sz="1800" b="1"/>
                <a:t>of antibody</a:t>
              </a:r>
            </a:p>
            <a:p>
              <a:r>
                <a:rPr lang="en-US" sz="1800" b="1"/>
                <a:t>(capture Ab)</a:t>
              </a:r>
            </a:p>
          </p:txBody>
        </p:sp>
      </p:grpSp>
      <p:sp>
        <p:nvSpPr>
          <p:cNvPr id="917534" name="Text Box 30"/>
          <p:cNvSpPr txBox="1">
            <a:spLocks noChangeArrowheads="1"/>
          </p:cNvSpPr>
          <p:nvPr/>
        </p:nvSpPr>
        <p:spPr bwMode="auto">
          <a:xfrm>
            <a:off x="6602413" y="2292350"/>
            <a:ext cx="1720850" cy="641350"/>
          </a:xfrm>
          <a:prstGeom prst="rect">
            <a:avLst/>
          </a:prstGeom>
          <a:noFill/>
          <a:ln w="9525" algn="ctr">
            <a:noFill/>
            <a:miter lim="800000"/>
            <a:headEnd/>
            <a:tailEnd/>
          </a:ln>
        </p:spPr>
        <p:txBody>
          <a:bodyPr wrap="none">
            <a:spAutoFit/>
          </a:bodyPr>
          <a:lstStyle/>
          <a:p>
            <a:r>
              <a:rPr lang="en-US" sz="1800" b="1"/>
              <a:t>signal antigen</a:t>
            </a:r>
          </a:p>
          <a:p>
            <a:r>
              <a:rPr lang="en-US" sz="1800" b="1"/>
              <a:t>(signal Ab)</a:t>
            </a:r>
          </a:p>
        </p:txBody>
      </p:sp>
      <p:grpSp>
        <p:nvGrpSpPr>
          <p:cNvPr id="4" name="Group 35"/>
          <p:cNvGrpSpPr>
            <a:grpSpLocks/>
          </p:cNvGrpSpPr>
          <p:nvPr/>
        </p:nvGrpSpPr>
        <p:grpSpPr bwMode="auto">
          <a:xfrm>
            <a:off x="3821113" y="1782763"/>
            <a:ext cx="1187450" cy="998537"/>
            <a:chOff x="2407" y="1104"/>
            <a:chExt cx="748" cy="629"/>
          </a:xfrm>
        </p:grpSpPr>
        <p:sp>
          <p:nvSpPr>
            <p:cNvPr id="4120" name="Text Box 21"/>
            <p:cNvSpPr txBox="1">
              <a:spLocks noChangeArrowheads="1"/>
            </p:cNvSpPr>
            <p:nvPr/>
          </p:nvSpPr>
          <p:spPr bwMode="auto">
            <a:xfrm>
              <a:off x="2407" y="1329"/>
              <a:ext cx="748" cy="404"/>
            </a:xfrm>
            <a:prstGeom prst="rect">
              <a:avLst/>
            </a:prstGeom>
            <a:noFill/>
            <a:ln w="9525" algn="ctr">
              <a:noFill/>
              <a:miter lim="800000"/>
              <a:headEnd/>
              <a:tailEnd/>
            </a:ln>
          </p:spPr>
          <p:txBody>
            <a:bodyPr wrap="none">
              <a:spAutoFit/>
            </a:bodyPr>
            <a:lstStyle/>
            <a:p>
              <a:r>
                <a:rPr lang="en-US" sz="1800" b="1"/>
                <a:t>antigen</a:t>
              </a:r>
            </a:p>
            <a:p>
              <a:r>
                <a:rPr lang="en-US" sz="1800" b="1"/>
                <a:t>Steroid X</a:t>
              </a:r>
            </a:p>
          </p:txBody>
        </p:sp>
        <p:graphicFrame>
          <p:nvGraphicFramePr>
            <p:cNvPr id="4101" name="Object 31"/>
            <p:cNvGraphicFramePr>
              <a:graphicFrameLocks noChangeAspect="1"/>
            </p:cNvGraphicFramePr>
            <p:nvPr/>
          </p:nvGraphicFramePr>
          <p:xfrm>
            <a:off x="2592" y="1104"/>
            <a:ext cx="336" cy="201"/>
          </p:xfrm>
          <a:graphic>
            <a:graphicData uri="http://schemas.openxmlformats.org/presentationml/2006/ole">
              <mc:AlternateContent xmlns:mc="http://schemas.openxmlformats.org/markup-compatibility/2006">
                <mc:Choice xmlns:v="urn:schemas-microsoft-com:vml" Requires="v">
                  <p:oleObj spid="_x0000_s72714" name="Image" r:id="rId3" imgW="3323810" imgH="1991003" progId="">
                    <p:embed/>
                  </p:oleObj>
                </mc:Choice>
                <mc:Fallback>
                  <p:oleObj name="Image" r:id="rId3" imgW="3323810" imgH="1991003" progId="">
                    <p:embed/>
                    <p:pic>
                      <p:nvPicPr>
                        <p:cNvPr id="0" name="Object 31"/>
                        <p:cNvPicPr>
                          <a:picLocks noChangeAspect="1" noChangeArrowheads="1"/>
                        </p:cNvPicPr>
                        <p:nvPr/>
                      </p:nvPicPr>
                      <p:blipFill>
                        <a:blip r:embed="rId4">
                          <a:lum bright="-48000"/>
                          <a:grayscl/>
                          <a:biLevel thresh="50000"/>
                          <a:extLst>
                            <a:ext uri="{28A0092B-C50C-407E-A947-70E740481C1C}">
                              <a14:useLocalDpi xmlns:a14="http://schemas.microsoft.com/office/drawing/2010/main" val="0"/>
                            </a:ext>
                          </a:extLst>
                        </a:blip>
                        <a:srcRect/>
                        <a:stretch>
                          <a:fillRect/>
                        </a:stretch>
                      </p:blipFill>
                      <p:spPr bwMode="auto">
                        <a:xfrm>
                          <a:off x="2592" y="1104"/>
                          <a:ext cx="33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36"/>
          <p:cNvGrpSpPr>
            <a:grpSpLocks/>
          </p:cNvGrpSpPr>
          <p:nvPr/>
        </p:nvGrpSpPr>
        <p:grpSpPr bwMode="auto">
          <a:xfrm>
            <a:off x="6934200" y="1776413"/>
            <a:ext cx="990600" cy="468312"/>
            <a:chOff x="4368" y="1004"/>
            <a:chExt cx="624" cy="295"/>
          </a:xfrm>
        </p:grpSpPr>
        <p:sp>
          <p:nvSpPr>
            <p:cNvPr id="4119" name="Litebulb"/>
            <p:cNvSpPr>
              <a:spLocks noEditPoints="1" noChangeArrowheads="1"/>
            </p:cNvSpPr>
            <p:nvPr/>
          </p:nvSpPr>
          <p:spPr bwMode="auto">
            <a:xfrm>
              <a:off x="4704" y="1004"/>
              <a:ext cx="288" cy="295"/>
            </a:xfrm>
            <a:custGeom>
              <a:avLst/>
              <a:gdLst>
                <a:gd name="T0" fmla="*/ 144 w 21600"/>
                <a:gd name="T1" fmla="*/ 0 h 21600"/>
                <a:gd name="T2" fmla="*/ 288 w 21600"/>
                <a:gd name="T3" fmla="*/ 106 h 21600"/>
                <a:gd name="T4" fmla="*/ 0 w 21600"/>
                <a:gd name="T5" fmla="*/ 106 h 21600"/>
                <a:gd name="T6" fmla="*/ 144 w 21600"/>
                <a:gd name="T7" fmla="*/ 295 h 21600"/>
                <a:gd name="T8" fmla="*/ 0 60000 65536"/>
                <a:gd name="T9" fmla="*/ 0 60000 65536"/>
                <a:gd name="T10" fmla="*/ 0 60000 65536"/>
                <a:gd name="T11" fmla="*/ 0 60000 65536"/>
                <a:gd name="T12" fmla="*/ 3525 w 21600"/>
                <a:gd name="T13" fmla="*/ 2197 h 21600"/>
                <a:gd name="T14" fmla="*/ 18300 w 21600"/>
                <a:gd name="T15" fmla="*/ 9299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3175">
              <a:solidFill>
                <a:srgbClr val="000000"/>
              </a:solidFill>
              <a:miter lim="800000"/>
              <a:headEnd/>
              <a:tailEnd/>
            </a:ln>
          </p:spPr>
          <p:txBody>
            <a:bodyPr/>
            <a:lstStyle/>
            <a:p>
              <a:endParaRPr lang="en-US"/>
            </a:p>
          </p:txBody>
        </p:sp>
        <p:graphicFrame>
          <p:nvGraphicFramePr>
            <p:cNvPr id="4100" name="Object 34"/>
            <p:cNvGraphicFramePr>
              <a:graphicFrameLocks noChangeAspect="1"/>
            </p:cNvGraphicFramePr>
            <p:nvPr/>
          </p:nvGraphicFramePr>
          <p:xfrm>
            <a:off x="4368" y="1008"/>
            <a:ext cx="336" cy="201"/>
          </p:xfrm>
          <a:graphic>
            <a:graphicData uri="http://schemas.openxmlformats.org/presentationml/2006/ole">
              <mc:AlternateContent xmlns:mc="http://schemas.openxmlformats.org/markup-compatibility/2006">
                <mc:Choice xmlns:v="urn:schemas-microsoft-com:vml" Requires="v">
                  <p:oleObj spid="_x0000_s72715" name="Image" r:id="rId5" imgW="3323810" imgH="1991003" progId="">
                    <p:embed/>
                  </p:oleObj>
                </mc:Choice>
                <mc:Fallback>
                  <p:oleObj name="Image" r:id="rId5" imgW="3323810" imgH="1991003" progId="">
                    <p:embed/>
                    <p:pic>
                      <p:nvPicPr>
                        <p:cNvPr id="0" name="Object 34"/>
                        <p:cNvPicPr>
                          <a:picLocks noChangeAspect="1" noChangeArrowheads="1"/>
                        </p:cNvPicPr>
                        <p:nvPr/>
                      </p:nvPicPr>
                      <p:blipFill>
                        <a:blip r:embed="rId4">
                          <a:lum bright="-48000"/>
                          <a:grayscl/>
                          <a:biLevel thresh="50000"/>
                          <a:extLst>
                            <a:ext uri="{28A0092B-C50C-407E-A947-70E740481C1C}">
                              <a14:useLocalDpi xmlns:a14="http://schemas.microsoft.com/office/drawing/2010/main" val="0"/>
                            </a:ext>
                          </a:extLst>
                        </a:blip>
                        <a:srcRect/>
                        <a:stretch>
                          <a:fillRect/>
                        </a:stretch>
                      </p:blipFill>
                      <p:spPr bwMode="auto">
                        <a:xfrm>
                          <a:off x="4368" y="1008"/>
                          <a:ext cx="33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 name="Group 50"/>
          <p:cNvGrpSpPr>
            <a:grpSpLocks/>
          </p:cNvGrpSpPr>
          <p:nvPr/>
        </p:nvGrpSpPr>
        <p:grpSpPr bwMode="auto">
          <a:xfrm>
            <a:off x="4876800" y="3998913"/>
            <a:ext cx="1539875" cy="603250"/>
            <a:chOff x="4022" y="2212"/>
            <a:chExt cx="970" cy="380"/>
          </a:xfrm>
        </p:grpSpPr>
        <p:sp>
          <p:nvSpPr>
            <p:cNvPr id="4115" name="Litebulb"/>
            <p:cNvSpPr>
              <a:spLocks noEditPoints="1" noChangeArrowheads="1"/>
            </p:cNvSpPr>
            <p:nvPr/>
          </p:nvSpPr>
          <p:spPr bwMode="auto">
            <a:xfrm>
              <a:off x="4704" y="2297"/>
              <a:ext cx="288" cy="295"/>
            </a:xfrm>
            <a:custGeom>
              <a:avLst/>
              <a:gdLst>
                <a:gd name="T0" fmla="*/ 144 w 21600"/>
                <a:gd name="T1" fmla="*/ 0 h 21600"/>
                <a:gd name="T2" fmla="*/ 288 w 21600"/>
                <a:gd name="T3" fmla="*/ 106 h 21600"/>
                <a:gd name="T4" fmla="*/ 0 w 21600"/>
                <a:gd name="T5" fmla="*/ 106 h 21600"/>
                <a:gd name="T6" fmla="*/ 144 w 21600"/>
                <a:gd name="T7" fmla="*/ 295 h 21600"/>
                <a:gd name="T8" fmla="*/ 0 60000 65536"/>
                <a:gd name="T9" fmla="*/ 0 60000 65536"/>
                <a:gd name="T10" fmla="*/ 0 60000 65536"/>
                <a:gd name="T11" fmla="*/ 0 60000 65536"/>
                <a:gd name="T12" fmla="*/ 3525 w 21600"/>
                <a:gd name="T13" fmla="*/ 2197 h 21600"/>
                <a:gd name="T14" fmla="*/ 18300 w 21600"/>
                <a:gd name="T15" fmla="*/ 9299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3175">
              <a:solidFill>
                <a:srgbClr val="000000"/>
              </a:solidFill>
              <a:miter lim="800000"/>
              <a:headEnd/>
              <a:tailEnd/>
            </a:ln>
          </p:spPr>
          <p:txBody>
            <a:bodyPr/>
            <a:lstStyle/>
            <a:p>
              <a:endParaRPr lang="en-US"/>
            </a:p>
          </p:txBody>
        </p:sp>
        <p:graphicFrame>
          <p:nvGraphicFramePr>
            <p:cNvPr id="4099" name="Object 39"/>
            <p:cNvGraphicFramePr>
              <a:graphicFrameLocks noChangeAspect="1"/>
            </p:cNvGraphicFramePr>
            <p:nvPr/>
          </p:nvGraphicFramePr>
          <p:xfrm>
            <a:off x="4368" y="2301"/>
            <a:ext cx="336" cy="201"/>
          </p:xfrm>
          <a:graphic>
            <a:graphicData uri="http://schemas.openxmlformats.org/presentationml/2006/ole">
              <mc:AlternateContent xmlns:mc="http://schemas.openxmlformats.org/markup-compatibility/2006">
                <mc:Choice xmlns:v="urn:schemas-microsoft-com:vml" Requires="v">
                  <p:oleObj spid="_x0000_s72716" name="Image" r:id="rId6" imgW="3323810" imgH="1991003" progId="">
                    <p:embed/>
                  </p:oleObj>
                </mc:Choice>
                <mc:Fallback>
                  <p:oleObj name="Image" r:id="rId6" imgW="3323810" imgH="1991003" progId="">
                    <p:embed/>
                    <p:pic>
                      <p:nvPicPr>
                        <p:cNvPr id="0" name="Object 39"/>
                        <p:cNvPicPr>
                          <a:picLocks noChangeAspect="1" noChangeArrowheads="1"/>
                        </p:cNvPicPr>
                        <p:nvPr/>
                      </p:nvPicPr>
                      <p:blipFill>
                        <a:blip r:embed="rId4">
                          <a:lum bright="-48000"/>
                          <a:grayscl/>
                          <a:biLevel thresh="50000"/>
                          <a:extLst>
                            <a:ext uri="{28A0092B-C50C-407E-A947-70E740481C1C}">
                              <a14:useLocalDpi xmlns:a14="http://schemas.microsoft.com/office/drawing/2010/main" val="0"/>
                            </a:ext>
                          </a:extLst>
                        </a:blip>
                        <a:srcRect/>
                        <a:stretch>
                          <a:fillRect/>
                        </a:stretch>
                      </p:blipFill>
                      <p:spPr bwMode="auto">
                        <a:xfrm>
                          <a:off x="4368" y="2301"/>
                          <a:ext cx="33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40"/>
            <p:cNvGrpSpPr>
              <a:grpSpLocks/>
            </p:cNvGrpSpPr>
            <p:nvPr/>
          </p:nvGrpSpPr>
          <p:grpSpPr bwMode="auto">
            <a:xfrm>
              <a:off x="4022" y="2212"/>
              <a:ext cx="634" cy="380"/>
              <a:chOff x="1910" y="1156"/>
              <a:chExt cx="634" cy="380"/>
            </a:xfrm>
          </p:grpSpPr>
          <p:sp>
            <p:nvSpPr>
              <p:cNvPr id="4117" name="Rectangle 41"/>
              <p:cNvSpPr>
                <a:spLocks noChangeArrowheads="1"/>
              </p:cNvSpPr>
              <p:nvPr/>
            </p:nvSpPr>
            <p:spPr bwMode="auto">
              <a:xfrm rot="5400000" flipH="1">
                <a:off x="2037" y="1029"/>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4118" name="Line 42"/>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grpSp>
      <p:grpSp>
        <p:nvGrpSpPr>
          <p:cNvPr id="8" name="Group 51"/>
          <p:cNvGrpSpPr>
            <a:grpSpLocks/>
          </p:cNvGrpSpPr>
          <p:nvPr/>
        </p:nvGrpSpPr>
        <p:grpSpPr bwMode="auto">
          <a:xfrm>
            <a:off x="2514600" y="3992563"/>
            <a:ext cx="1082675" cy="603250"/>
            <a:chOff x="1680" y="2208"/>
            <a:chExt cx="682" cy="380"/>
          </a:xfrm>
        </p:grpSpPr>
        <p:graphicFrame>
          <p:nvGraphicFramePr>
            <p:cNvPr id="4098" name="Object 46"/>
            <p:cNvGraphicFramePr>
              <a:graphicFrameLocks noChangeAspect="1"/>
            </p:cNvGraphicFramePr>
            <p:nvPr/>
          </p:nvGraphicFramePr>
          <p:xfrm>
            <a:off x="2026" y="2297"/>
            <a:ext cx="336" cy="201"/>
          </p:xfrm>
          <a:graphic>
            <a:graphicData uri="http://schemas.openxmlformats.org/presentationml/2006/ole">
              <mc:AlternateContent xmlns:mc="http://schemas.openxmlformats.org/markup-compatibility/2006">
                <mc:Choice xmlns:v="urn:schemas-microsoft-com:vml" Requires="v">
                  <p:oleObj spid="_x0000_s72717" name="Image" r:id="rId7" imgW="3323810" imgH="1991003" progId="">
                    <p:embed/>
                  </p:oleObj>
                </mc:Choice>
                <mc:Fallback>
                  <p:oleObj name="Image" r:id="rId7" imgW="3323810" imgH="1991003" progId="">
                    <p:embed/>
                    <p:pic>
                      <p:nvPicPr>
                        <p:cNvPr id="0" name="Object 46"/>
                        <p:cNvPicPr>
                          <a:picLocks noChangeAspect="1" noChangeArrowheads="1"/>
                        </p:cNvPicPr>
                        <p:nvPr/>
                      </p:nvPicPr>
                      <p:blipFill>
                        <a:blip r:embed="rId4">
                          <a:lum bright="-48000"/>
                          <a:grayscl/>
                          <a:biLevel thresh="50000"/>
                          <a:extLst>
                            <a:ext uri="{28A0092B-C50C-407E-A947-70E740481C1C}">
                              <a14:useLocalDpi xmlns:a14="http://schemas.microsoft.com/office/drawing/2010/main" val="0"/>
                            </a:ext>
                          </a:extLst>
                        </a:blip>
                        <a:srcRect/>
                        <a:stretch>
                          <a:fillRect/>
                        </a:stretch>
                      </p:blipFill>
                      <p:spPr bwMode="auto">
                        <a:xfrm>
                          <a:off x="2026" y="2297"/>
                          <a:ext cx="33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4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47"/>
            <p:cNvGrpSpPr>
              <a:grpSpLocks/>
            </p:cNvGrpSpPr>
            <p:nvPr/>
          </p:nvGrpSpPr>
          <p:grpSpPr bwMode="auto">
            <a:xfrm>
              <a:off x="1680" y="2208"/>
              <a:ext cx="634" cy="380"/>
              <a:chOff x="1910" y="1156"/>
              <a:chExt cx="634" cy="380"/>
            </a:xfrm>
          </p:grpSpPr>
          <p:sp>
            <p:nvSpPr>
              <p:cNvPr id="4113" name="Rectangle 48"/>
              <p:cNvSpPr>
                <a:spLocks noChangeArrowheads="1"/>
              </p:cNvSpPr>
              <p:nvPr/>
            </p:nvSpPr>
            <p:spPr bwMode="auto">
              <a:xfrm rot="5400000" flipH="1">
                <a:off x="2037" y="1029"/>
                <a:ext cx="380" cy="634"/>
              </a:xfrm>
              <a:prstGeom prst="rect">
                <a:avLst/>
              </a:prstGeom>
              <a:noFill/>
              <a:ln w="9525" algn="ctr">
                <a:noFill/>
                <a:miter lim="800000"/>
                <a:headEnd/>
                <a:tailEnd/>
              </a:ln>
            </p:spPr>
            <p:txBody>
              <a:bodyPr>
                <a:spAutoFit/>
              </a:bodyPr>
              <a:lstStyle/>
              <a:p>
                <a:r>
                  <a:rPr lang="en-GB" sz="6000" b="1">
                    <a:solidFill>
                      <a:srgbClr val="CC0000"/>
                    </a:solidFill>
                  </a:rPr>
                  <a:t>Y</a:t>
                </a:r>
                <a:endParaRPr lang="en-US" sz="6000" b="1">
                  <a:solidFill>
                    <a:srgbClr val="CC0000"/>
                  </a:solidFill>
                </a:endParaRPr>
              </a:p>
            </p:txBody>
          </p:sp>
          <p:sp>
            <p:nvSpPr>
              <p:cNvPr id="4114" name="Line 49"/>
              <p:cNvSpPr>
                <a:spLocks noChangeShapeType="1"/>
              </p:cNvSpPr>
              <p:nvPr/>
            </p:nvSpPr>
            <p:spPr bwMode="auto">
              <a:xfrm>
                <a:off x="2064" y="1200"/>
                <a:ext cx="0" cy="336"/>
              </a:xfrm>
              <a:prstGeom prst="line">
                <a:avLst/>
              </a:prstGeom>
              <a:noFill/>
              <a:ln w="76200">
                <a:solidFill>
                  <a:srgbClr val="CC0000"/>
                </a:solidFill>
                <a:round/>
                <a:headEnd/>
                <a:tailEnd/>
              </a:ln>
            </p:spPr>
            <p:txBody>
              <a:bodyPr wrap="none">
                <a:spAutoFit/>
              </a:bodyPr>
              <a:lstStyle/>
              <a:p>
                <a:endParaRPr lang="en-US"/>
              </a:p>
            </p:txBody>
          </p:sp>
        </p:grpSp>
      </p:grpSp>
      <p:sp>
        <p:nvSpPr>
          <p:cNvPr id="917556" name="Text Box 52"/>
          <p:cNvSpPr txBox="1">
            <a:spLocks noChangeArrowheads="1"/>
          </p:cNvSpPr>
          <p:nvPr/>
        </p:nvSpPr>
        <p:spPr bwMode="auto">
          <a:xfrm>
            <a:off x="4121150" y="3992563"/>
            <a:ext cx="450850" cy="641350"/>
          </a:xfrm>
          <a:prstGeom prst="rect">
            <a:avLst/>
          </a:prstGeom>
          <a:noFill/>
          <a:ln w="9525" algn="ctr">
            <a:noFill/>
            <a:miter lim="800000"/>
            <a:headEnd/>
            <a:tailEnd/>
          </a:ln>
        </p:spPr>
        <p:txBody>
          <a:bodyPr wrap="none">
            <a:spAutoFit/>
          </a:bodyPr>
          <a:lstStyle/>
          <a:p>
            <a:r>
              <a:rPr lang="en-US" sz="3600" b="1"/>
              <a:t>+</a:t>
            </a:r>
          </a:p>
        </p:txBody>
      </p:sp>
      <p:sp>
        <p:nvSpPr>
          <p:cNvPr id="917557" name="Text Box 53"/>
          <p:cNvSpPr txBox="1">
            <a:spLocks noChangeArrowheads="1"/>
          </p:cNvSpPr>
          <p:nvPr/>
        </p:nvSpPr>
        <p:spPr bwMode="auto">
          <a:xfrm>
            <a:off x="4556125" y="4678363"/>
            <a:ext cx="2392363" cy="427037"/>
          </a:xfrm>
          <a:prstGeom prst="rect">
            <a:avLst/>
          </a:prstGeom>
          <a:noFill/>
          <a:ln w="9525" algn="ctr">
            <a:noFill/>
            <a:miter lim="800000"/>
            <a:headEnd/>
            <a:tailEnd/>
          </a:ln>
        </p:spPr>
        <p:txBody>
          <a:bodyPr wrap="none">
            <a:spAutoFit/>
          </a:bodyPr>
          <a:lstStyle/>
          <a:p>
            <a:r>
              <a:rPr lang="en-US" sz="2200" b="1">
                <a:solidFill>
                  <a:srgbClr val="003366"/>
                </a:solidFill>
              </a:rPr>
              <a:t>this is measured</a:t>
            </a:r>
          </a:p>
        </p:txBody>
      </p:sp>
      <p:sp useBgFill="1">
        <p:nvSpPr>
          <p:cNvPr id="4111" name="Rectangle 54"/>
          <p:cNvSpPr>
            <a:spLocks noChangeArrowheads="1"/>
          </p:cNvSpPr>
          <p:nvPr/>
        </p:nvSpPr>
        <p:spPr bwMode="auto">
          <a:xfrm>
            <a:off x="7620000" y="5486400"/>
            <a:ext cx="1524000" cy="1371600"/>
          </a:xfrm>
          <a:prstGeom prst="rect">
            <a:avLst/>
          </a:prstGeom>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123" name="Rectangle 13"/>
          <p:cNvSpPr>
            <a:spLocks noChangeArrowheads="1"/>
          </p:cNvSpPr>
          <p:nvPr/>
        </p:nvSpPr>
        <p:spPr bwMode="auto">
          <a:xfrm>
            <a:off x="7620000" y="5486400"/>
            <a:ext cx="1524000" cy="1371600"/>
          </a:xfrm>
          <a:prstGeom prst="rect">
            <a:avLst/>
          </a:prstGeom>
          <a:ln w="9525" algn="ctr">
            <a:noFill/>
            <a:miter lim="800000"/>
            <a:headEnd/>
            <a:tailEnd/>
          </a:ln>
        </p:spPr>
        <p:txBody>
          <a:bodyPr wrap="none" anchor="ctr">
            <a:spAutoFit/>
          </a:bodyPr>
          <a:lstStyle/>
          <a:p>
            <a:endParaRPr lang="en-US"/>
          </a:p>
        </p:txBody>
      </p:sp>
      <p:sp>
        <p:nvSpPr>
          <p:cNvPr id="5124" name="Text Box 4"/>
          <p:cNvSpPr txBox="1">
            <a:spLocks noChangeArrowheads="1"/>
          </p:cNvSpPr>
          <p:nvPr/>
        </p:nvSpPr>
        <p:spPr bwMode="auto">
          <a:xfrm>
            <a:off x="2159000" y="228600"/>
            <a:ext cx="4814888" cy="915988"/>
          </a:xfrm>
          <a:prstGeom prst="rect">
            <a:avLst/>
          </a:prstGeom>
          <a:noFill/>
          <a:ln w="9525">
            <a:noFill/>
            <a:miter lim="800000"/>
            <a:headEnd/>
            <a:tailEnd/>
          </a:ln>
        </p:spPr>
        <p:txBody>
          <a:bodyPr wrap="none">
            <a:spAutoFit/>
          </a:bodyPr>
          <a:lstStyle/>
          <a:p>
            <a:r>
              <a:rPr lang="en-US" sz="2800" b="1">
                <a:solidFill>
                  <a:srgbClr val="003366"/>
                </a:solidFill>
              </a:rPr>
              <a:t>Competitive immunoassay:</a:t>
            </a:r>
          </a:p>
          <a:p>
            <a:r>
              <a:rPr lang="en-US" sz="2600" b="1">
                <a:solidFill>
                  <a:srgbClr val="003366"/>
                </a:solidFill>
              </a:rPr>
              <a:t>Standard Curve</a:t>
            </a:r>
          </a:p>
        </p:txBody>
      </p:sp>
      <p:grpSp>
        <p:nvGrpSpPr>
          <p:cNvPr id="2" name="Group 12"/>
          <p:cNvGrpSpPr>
            <a:grpSpLocks/>
          </p:cNvGrpSpPr>
          <p:nvPr/>
        </p:nvGrpSpPr>
        <p:grpSpPr bwMode="auto">
          <a:xfrm>
            <a:off x="1219200" y="1347788"/>
            <a:ext cx="7034213" cy="5205412"/>
            <a:chOff x="807" y="849"/>
            <a:chExt cx="4431" cy="3279"/>
          </a:xfrm>
        </p:grpSpPr>
        <p:pic>
          <p:nvPicPr>
            <p:cNvPr id="5126" name="Picture 2" descr="TR-FRETtechmanfig3"/>
            <p:cNvPicPr>
              <a:picLocks noChangeAspect="1" noChangeArrowheads="1"/>
            </p:cNvPicPr>
            <p:nvPr/>
          </p:nvPicPr>
          <p:blipFill>
            <a:blip r:embed="rId3" cstate="print"/>
            <a:srcRect l="16866" b="11885"/>
            <a:stretch>
              <a:fillRect/>
            </a:stretch>
          </p:blipFill>
          <p:spPr bwMode="auto">
            <a:xfrm>
              <a:off x="1508" y="849"/>
              <a:ext cx="3373" cy="2883"/>
            </a:xfrm>
            <a:prstGeom prst="rect">
              <a:avLst/>
            </a:prstGeom>
            <a:noFill/>
            <a:ln w="9525">
              <a:noFill/>
              <a:miter lim="800000"/>
              <a:headEnd/>
              <a:tailEnd/>
            </a:ln>
          </p:spPr>
        </p:pic>
        <p:graphicFrame>
          <p:nvGraphicFramePr>
            <p:cNvPr id="5122" name="Object 5"/>
            <p:cNvGraphicFramePr>
              <a:graphicFrameLocks noChangeAspect="1"/>
            </p:cNvGraphicFramePr>
            <p:nvPr/>
          </p:nvGraphicFramePr>
          <p:xfrm>
            <a:off x="807" y="885"/>
            <a:ext cx="4139" cy="2714"/>
          </p:xfrm>
          <a:graphic>
            <a:graphicData uri="http://schemas.openxmlformats.org/presentationml/2006/ole">
              <mc:AlternateContent xmlns:mc="http://schemas.openxmlformats.org/markup-compatibility/2006">
                <mc:Choice xmlns:v="urn:schemas-microsoft-com:vml" Requires="v">
                  <p:oleObj spid="_x0000_s73732" name="Chart" r:id="rId4" imgW="6096000" imgH="4067251" progId="MSGraph.Chart.8">
                    <p:embed followColorScheme="full"/>
                  </p:oleObj>
                </mc:Choice>
                <mc:Fallback>
                  <p:oleObj name="Chart" r:id="rId4" imgW="6096000" imgH="4067251"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 y="885"/>
                          <a:ext cx="4139" cy="2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Text Box 6"/>
            <p:cNvSpPr txBox="1">
              <a:spLocks noChangeArrowheads="1"/>
            </p:cNvSpPr>
            <p:nvPr/>
          </p:nvSpPr>
          <p:spPr bwMode="auto">
            <a:xfrm>
              <a:off x="1459" y="3635"/>
              <a:ext cx="3422" cy="492"/>
            </a:xfrm>
            <a:prstGeom prst="rect">
              <a:avLst/>
            </a:prstGeom>
            <a:solidFill>
              <a:schemeClr val="bg1"/>
            </a:solidFill>
            <a:ln w="9525">
              <a:noFill/>
              <a:miter lim="800000"/>
              <a:headEnd/>
              <a:tailEnd/>
            </a:ln>
          </p:spPr>
          <p:txBody>
            <a:bodyPr>
              <a:spAutoFit/>
            </a:bodyPr>
            <a:lstStyle/>
            <a:p>
              <a:pPr>
                <a:spcBef>
                  <a:spcPct val="50000"/>
                </a:spcBef>
              </a:pPr>
              <a:r>
                <a:rPr lang="en-US" sz="1800" b="1"/>
                <a:t> 0.1	    1	            10	       100</a:t>
              </a:r>
            </a:p>
            <a:p>
              <a:pPr>
                <a:spcBef>
                  <a:spcPct val="50000"/>
                </a:spcBef>
              </a:pPr>
              <a:r>
                <a:rPr lang="en-US" sz="1800" b="1"/>
                <a:t>uE3 (ng/ml)</a:t>
              </a:r>
            </a:p>
          </p:txBody>
        </p:sp>
        <p:sp>
          <p:nvSpPr>
            <p:cNvPr id="5128" name="Text Box 7"/>
            <p:cNvSpPr txBox="1">
              <a:spLocks noChangeArrowheads="1"/>
            </p:cNvSpPr>
            <p:nvPr/>
          </p:nvSpPr>
          <p:spPr bwMode="auto">
            <a:xfrm rot="-5400000">
              <a:off x="-442" y="2121"/>
              <a:ext cx="3264" cy="750"/>
            </a:xfrm>
            <a:prstGeom prst="rect">
              <a:avLst/>
            </a:prstGeom>
            <a:solidFill>
              <a:schemeClr val="bg1"/>
            </a:solidFill>
            <a:ln w="9525">
              <a:noFill/>
              <a:miter lim="800000"/>
              <a:headEnd/>
              <a:tailEnd/>
            </a:ln>
          </p:spPr>
          <p:txBody>
            <a:bodyPr>
              <a:spAutoFit/>
            </a:bodyPr>
            <a:lstStyle/>
            <a:p>
              <a:endParaRPr lang="en-US" sz="1800"/>
            </a:p>
            <a:p>
              <a:endParaRPr lang="en-US" sz="1800"/>
            </a:p>
            <a:p>
              <a:r>
                <a:rPr lang="en-US" sz="1800"/>
                <a:t>B/ B</a:t>
              </a:r>
              <a:r>
                <a:rPr lang="en-US" sz="1800" baseline="-25000"/>
                <a:t>0  </a:t>
              </a:r>
            </a:p>
            <a:p>
              <a:r>
                <a:rPr lang="en-US" sz="1800"/>
                <a:t>0.1       0.2      0.4     0.6     0.8      1.0</a:t>
              </a:r>
            </a:p>
          </p:txBody>
        </p:sp>
        <p:sp>
          <p:nvSpPr>
            <p:cNvPr id="5129" name="Line 8"/>
            <p:cNvSpPr>
              <a:spLocks noChangeShapeType="1"/>
            </p:cNvSpPr>
            <p:nvPr/>
          </p:nvSpPr>
          <p:spPr bwMode="auto">
            <a:xfrm>
              <a:off x="1610" y="2523"/>
              <a:ext cx="1542" cy="0"/>
            </a:xfrm>
            <a:prstGeom prst="line">
              <a:avLst/>
            </a:prstGeom>
            <a:noFill/>
            <a:ln w="9525">
              <a:solidFill>
                <a:srgbClr val="FF0000"/>
              </a:solidFill>
              <a:round/>
              <a:headEnd/>
              <a:tailEnd/>
            </a:ln>
          </p:spPr>
          <p:txBody>
            <a:bodyPr/>
            <a:lstStyle/>
            <a:p>
              <a:endParaRPr lang="en-US"/>
            </a:p>
          </p:txBody>
        </p:sp>
        <p:sp>
          <p:nvSpPr>
            <p:cNvPr id="5130" name="Line 9"/>
            <p:cNvSpPr>
              <a:spLocks noChangeShapeType="1"/>
            </p:cNvSpPr>
            <p:nvPr/>
          </p:nvSpPr>
          <p:spPr bwMode="auto">
            <a:xfrm>
              <a:off x="3152" y="2523"/>
              <a:ext cx="0" cy="1043"/>
            </a:xfrm>
            <a:prstGeom prst="line">
              <a:avLst/>
            </a:prstGeom>
            <a:noFill/>
            <a:ln w="9525">
              <a:solidFill>
                <a:srgbClr val="FF0000"/>
              </a:solidFill>
              <a:round/>
              <a:headEnd/>
              <a:tailEnd/>
            </a:ln>
          </p:spPr>
          <p:txBody>
            <a:bodyPr/>
            <a:lstStyle/>
            <a:p>
              <a:endParaRPr lang="en-US"/>
            </a:p>
          </p:txBody>
        </p:sp>
        <p:sp>
          <p:nvSpPr>
            <p:cNvPr id="5131" name="Line 10"/>
            <p:cNvSpPr>
              <a:spLocks noChangeShapeType="1"/>
            </p:cNvSpPr>
            <p:nvPr/>
          </p:nvSpPr>
          <p:spPr bwMode="auto">
            <a:xfrm flipV="1">
              <a:off x="3198" y="2523"/>
              <a:ext cx="1179" cy="998"/>
            </a:xfrm>
            <a:prstGeom prst="line">
              <a:avLst/>
            </a:prstGeom>
            <a:noFill/>
            <a:ln w="9525">
              <a:solidFill>
                <a:schemeClr val="accent2"/>
              </a:solidFill>
              <a:round/>
              <a:headEnd type="triangle" w="med" len="med"/>
              <a:tailEnd/>
            </a:ln>
          </p:spPr>
          <p:txBody>
            <a:bodyPr/>
            <a:lstStyle/>
            <a:p>
              <a:endParaRPr lang="en-US"/>
            </a:p>
          </p:txBody>
        </p:sp>
        <p:sp>
          <p:nvSpPr>
            <p:cNvPr id="5132" name="Text Box 11"/>
            <p:cNvSpPr txBox="1">
              <a:spLocks noChangeArrowheads="1"/>
            </p:cNvSpPr>
            <p:nvPr/>
          </p:nvSpPr>
          <p:spPr bwMode="auto">
            <a:xfrm>
              <a:off x="4332" y="2326"/>
              <a:ext cx="906" cy="288"/>
            </a:xfrm>
            <a:prstGeom prst="rect">
              <a:avLst/>
            </a:prstGeom>
            <a:noFill/>
            <a:ln w="9525">
              <a:noFill/>
              <a:miter lim="800000"/>
              <a:headEnd/>
              <a:tailEnd/>
            </a:ln>
          </p:spPr>
          <p:txBody>
            <a:bodyPr wrap="none">
              <a:spAutoFit/>
            </a:bodyPr>
            <a:lstStyle/>
            <a:p>
              <a:pPr algn="l"/>
              <a:r>
                <a:rPr lang="en-US" sz="2400" i="1">
                  <a:solidFill>
                    <a:srgbClr val="003366"/>
                  </a:solidFill>
                </a:rPr>
                <a:t>3.6 ng/ml</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8433" name="Rectangle 1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18434" name="Text Box 4"/>
          <p:cNvSpPr txBox="1">
            <a:spLocks noChangeArrowheads="1"/>
          </p:cNvSpPr>
          <p:nvPr/>
        </p:nvSpPr>
        <p:spPr bwMode="auto">
          <a:xfrm>
            <a:off x="801688" y="279400"/>
            <a:ext cx="7580312" cy="822325"/>
          </a:xfrm>
          <a:prstGeom prst="rect">
            <a:avLst/>
          </a:prstGeom>
          <a:noFill/>
          <a:ln w="9525">
            <a:noFill/>
            <a:miter lim="800000"/>
            <a:headEnd/>
            <a:tailEnd/>
          </a:ln>
        </p:spPr>
        <p:txBody>
          <a:bodyPr>
            <a:spAutoFit/>
          </a:bodyPr>
          <a:lstStyle/>
          <a:p>
            <a:pPr algn="ctr"/>
            <a:r>
              <a:rPr lang="en-US" sz="2400">
                <a:solidFill>
                  <a:srgbClr val="003366"/>
                </a:solidFill>
              </a:rPr>
              <a:t>Prenatal markers of the Down syndrome phenotype:</a:t>
            </a:r>
          </a:p>
          <a:p>
            <a:pPr algn="ctr"/>
            <a:r>
              <a:rPr lang="en-US" sz="2400" i="1">
                <a:solidFill>
                  <a:srgbClr val="003366"/>
                </a:solidFill>
              </a:rPr>
              <a:t>so-called “Surrogate Markers”</a:t>
            </a:r>
          </a:p>
        </p:txBody>
      </p:sp>
      <p:sp>
        <p:nvSpPr>
          <p:cNvPr id="18435" name="Text Box 5"/>
          <p:cNvSpPr txBox="1">
            <a:spLocks noChangeArrowheads="1"/>
          </p:cNvSpPr>
          <p:nvPr/>
        </p:nvSpPr>
        <p:spPr bwMode="auto">
          <a:xfrm>
            <a:off x="231775" y="1401763"/>
            <a:ext cx="3109913" cy="2843212"/>
          </a:xfrm>
          <a:prstGeom prst="rect">
            <a:avLst/>
          </a:prstGeom>
          <a:noFill/>
          <a:ln w="9525">
            <a:solidFill>
              <a:srgbClr val="003366"/>
            </a:solidFill>
            <a:miter lim="800000"/>
            <a:headEnd/>
            <a:tailEnd/>
          </a:ln>
        </p:spPr>
        <p:txBody>
          <a:bodyPr>
            <a:spAutoFit/>
          </a:bodyPr>
          <a:lstStyle/>
          <a:p>
            <a:pPr>
              <a:tabLst>
                <a:tab pos="1143000" algn="l"/>
              </a:tabLst>
            </a:pPr>
            <a:r>
              <a:rPr lang="en-US" sz="2000">
                <a:solidFill>
                  <a:srgbClr val="003366"/>
                </a:solidFill>
              </a:rPr>
              <a:t>Maternal Serum:</a:t>
            </a:r>
          </a:p>
          <a:p>
            <a:pPr>
              <a:tabLst>
                <a:tab pos="1143000" algn="l"/>
              </a:tabLst>
            </a:pPr>
            <a:endParaRPr lang="en-US" sz="1200">
              <a:solidFill>
                <a:srgbClr val="003366"/>
              </a:solidFill>
            </a:endParaRPr>
          </a:p>
          <a:p>
            <a:pPr>
              <a:spcAft>
                <a:spcPct val="45000"/>
              </a:spcAft>
              <a:tabLst>
                <a:tab pos="1143000" algn="l"/>
              </a:tabLst>
            </a:pPr>
            <a:r>
              <a:rPr lang="en-US" sz="1900"/>
              <a:t>   PAPP-A	        	    </a:t>
            </a:r>
            <a:r>
              <a:rPr lang="en-US" sz="1900" i="1">
                <a:solidFill>
                  <a:srgbClr val="663300"/>
                </a:solidFill>
              </a:rPr>
              <a:t>low</a:t>
            </a:r>
            <a:r>
              <a:rPr lang="en-US" sz="1900"/>
              <a:t> </a:t>
            </a:r>
          </a:p>
          <a:p>
            <a:pPr>
              <a:spcAft>
                <a:spcPct val="45000"/>
              </a:spcAft>
              <a:tabLst>
                <a:tab pos="1143000" algn="l"/>
              </a:tabLst>
            </a:pPr>
            <a:r>
              <a:rPr lang="en-US" sz="1900"/>
              <a:t>   AFP 	        	    </a:t>
            </a:r>
            <a:r>
              <a:rPr lang="en-US" sz="1900" i="1">
                <a:solidFill>
                  <a:srgbClr val="663300"/>
                </a:solidFill>
              </a:rPr>
              <a:t>low</a:t>
            </a:r>
            <a:r>
              <a:rPr lang="en-US" sz="1900"/>
              <a:t> </a:t>
            </a:r>
          </a:p>
          <a:p>
            <a:pPr>
              <a:spcAft>
                <a:spcPct val="45000"/>
              </a:spcAft>
              <a:tabLst>
                <a:tab pos="1143000" algn="l"/>
              </a:tabLst>
            </a:pPr>
            <a:r>
              <a:rPr lang="en-US" sz="1900"/>
              <a:t>   uE3 	       	    </a:t>
            </a:r>
            <a:r>
              <a:rPr lang="en-US" sz="1900" i="1">
                <a:solidFill>
                  <a:srgbClr val="663300"/>
                </a:solidFill>
              </a:rPr>
              <a:t>low</a:t>
            </a:r>
            <a:r>
              <a:rPr lang="en-US" sz="1900"/>
              <a:t> </a:t>
            </a:r>
          </a:p>
          <a:p>
            <a:pPr>
              <a:spcAft>
                <a:spcPct val="45000"/>
              </a:spcAft>
              <a:tabLst>
                <a:tab pos="1143000" algn="l"/>
              </a:tabLst>
            </a:pPr>
            <a:r>
              <a:rPr lang="en-US" sz="1900">
                <a:latin typeface="Symbol" pitchFamily="18" charset="2"/>
              </a:rPr>
              <a:t>   b</a:t>
            </a:r>
            <a:r>
              <a:rPr lang="en-US" sz="1900"/>
              <a:t>-hCG 		</a:t>
            </a:r>
            <a:r>
              <a:rPr lang="en-US" sz="1900" i="1">
                <a:solidFill>
                  <a:srgbClr val="663300"/>
                </a:solidFill>
              </a:rPr>
              <a:t>elevated</a:t>
            </a:r>
          </a:p>
          <a:p>
            <a:pPr>
              <a:spcAft>
                <a:spcPct val="45000"/>
              </a:spcAft>
              <a:tabLst>
                <a:tab pos="1143000" algn="l"/>
              </a:tabLst>
            </a:pPr>
            <a:r>
              <a:rPr lang="en-US" sz="1900"/>
              <a:t>   inhibin A 	</a:t>
            </a:r>
            <a:r>
              <a:rPr lang="en-US" sz="1900" i="1">
                <a:solidFill>
                  <a:srgbClr val="663300"/>
                </a:solidFill>
              </a:rPr>
              <a:t>elevated</a:t>
            </a:r>
            <a:r>
              <a:rPr lang="en-US" sz="1900"/>
              <a:t>	    	</a:t>
            </a:r>
          </a:p>
        </p:txBody>
      </p:sp>
      <p:sp>
        <p:nvSpPr>
          <p:cNvPr id="18436" name="Text Box 6"/>
          <p:cNvSpPr txBox="1">
            <a:spLocks noChangeArrowheads="1"/>
          </p:cNvSpPr>
          <p:nvPr/>
        </p:nvSpPr>
        <p:spPr bwMode="auto">
          <a:xfrm>
            <a:off x="3962400" y="1371600"/>
            <a:ext cx="4918075" cy="2973388"/>
          </a:xfrm>
          <a:prstGeom prst="rect">
            <a:avLst/>
          </a:prstGeom>
          <a:noFill/>
          <a:ln w="9525">
            <a:solidFill>
              <a:srgbClr val="003366"/>
            </a:solidFill>
            <a:miter lim="800000"/>
            <a:headEnd/>
            <a:tailEnd/>
          </a:ln>
        </p:spPr>
        <p:txBody>
          <a:bodyPr>
            <a:spAutoFit/>
          </a:bodyPr>
          <a:lstStyle/>
          <a:p>
            <a:pPr>
              <a:tabLst>
                <a:tab pos="1143000" algn="l"/>
              </a:tabLst>
            </a:pPr>
            <a:r>
              <a:rPr lang="en-US" sz="2000">
                <a:solidFill>
                  <a:srgbClr val="003366"/>
                </a:solidFill>
              </a:rPr>
              <a:t>Fetal ultrasound:</a:t>
            </a:r>
          </a:p>
          <a:p>
            <a:pPr>
              <a:tabLst>
                <a:tab pos="1143000" algn="l"/>
              </a:tabLst>
            </a:pPr>
            <a:endParaRPr lang="en-US" sz="1200">
              <a:solidFill>
                <a:srgbClr val="003366"/>
              </a:solidFill>
            </a:endParaRPr>
          </a:p>
          <a:p>
            <a:pPr>
              <a:spcAft>
                <a:spcPct val="45000"/>
              </a:spcAft>
              <a:tabLst>
                <a:tab pos="1143000" algn="l"/>
              </a:tabLst>
            </a:pPr>
            <a:r>
              <a:rPr lang="en-US" sz="1900"/>
              <a:t>   Nuchal Translucency	   </a:t>
            </a:r>
            <a:r>
              <a:rPr lang="en-US" sz="1900" i="1">
                <a:solidFill>
                  <a:srgbClr val="663300"/>
                </a:solidFill>
              </a:rPr>
              <a:t>increased</a:t>
            </a:r>
            <a:r>
              <a:rPr lang="en-US" sz="1900"/>
              <a:t> </a:t>
            </a:r>
          </a:p>
          <a:p>
            <a:pPr>
              <a:spcAft>
                <a:spcPct val="45000"/>
              </a:spcAft>
              <a:tabLst>
                <a:tab pos="1143000" algn="l"/>
              </a:tabLst>
            </a:pPr>
            <a:r>
              <a:rPr lang="en-US" sz="1900"/>
              <a:t>   Nasal Bone 		   </a:t>
            </a:r>
            <a:r>
              <a:rPr lang="en-US" sz="1900" i="1">
                <a:solidFill>
                  <a:srgbClr val="663300"/>
                </a:solidFill>
              </a:rPr>
              <a:t>absent/small</a:t>
            </a:r>
            <a:r>
              <a:rPr lang="en-US" sz="1900"/>
              <a:t> </a:t>
            </a:r>
          </a:p>
          <a:p>
            <a:pPr>
              <a:spcAft>
                <a:spcPct val="45000"/>
              </a:spcAft>
              <a:tabLst>
                <a:tab pos="1143000" algn="l"/>
              </a:tabLst>
            </a:pPr>
            <a:r>
              <a:rPr lang="en-US" sz="1900"/>
              <a:t>   Nuchal fold thickness 	   </a:t>
            </a:r>
            <a:r>
              <a:rPr lang="en-US" sz="1900" i="1">
                <a:solidFill>
                  <a:srgbClr val="663300"/>
                </a:solidFill>
              </a:rPr>
              <a:t>larger</a:t>
            </a:r>
          </a:p>
          <a:p>
            <a:pPr>
              <a:spcAft>
                <a:spcPct val="45000"/>
              </a:spcAft>
              <a:tabLst>
                <a:tab pos="1143000" algn="l"/>
              </a:tabLst>
            </a:pPr>
            <a:r>
              <a:rPr lang="en-US" sz="1900"/>
              <a:t>   Femur/Humerus	   </a:t>
            </a:r>
            <a:r>
              <a:rPr lang="en-US" sz="1900" i="1">
                <a:solidFill>
                  <a:srgbClr val="663300"/>
                </a:solidFill>
              </a:rPr>
              <a:t>shorter</a:t>
            </a:r>
          </a:p>
          <a:p>
            <a:pPr>
              <a:spcAft>
                <a:spcPct val="45000"/>
              </a:spcAft>
              <a:tabLst>
                <a:tab pos="1143000" algn="l"/>
              </a:tabLst>
            </a:pPr>
            <a:r>
              <a:rPr lang="en-US" sz="1900"/>
              <a:t>   Echogenic cardiac focus  </a:t>
            </a:r>
            <a:r>
              <a:rPr lang="en-US" sz="1900" i="1">
                <a:solidFill>
                  <a:srgbClr val="663300"/>
                </a:solidFill>
              </a:rPr>
              <a:t>present</a:t>
            </a:r>
          </a:p>
          <a:p>
            <a:pPr>
              <a:spcAft>
                <a:spcPct val="45000"/>
              </a:spcAft>
              <a:tabLst>
                <a:tab pos="1143000" algn="l"/>
              </a:tabLst>
            </a:pPr>
            <a:r>
              <a:rPr lang="en-US" sz="1900"/>
              <a:t>   Ductus venosus doppler  </a:t>
            </a:r>
            <a:r>
              <a:rPr lang="en-US" sz="1900" i="1">
                <a:solidFill>
                  <a:srgbClr val="663300"/>
                </a:solidFill>
              </a:rPr>
              <a:t>reversed a-wave</a:t>
            </a:r>
            <a:endParaRPr lang="en-US" sz="1900">
              <a:solidFill>
                <a:srgbClr val="663300"/>
              </a:solidFill>
            </a:endParaRPr>
          </a:p>
        </p:txBody>
      </p:sp>
      <p:pic>
        <p:nvPicPr>
          <p:cNvPr id="882695" name="Picture 7" descr="Present NB.jpg"/>
          <p:cNvPicPr>
            <a:picLocks noChangeAspect="1" noChangeArrowheads="1"/>
          </p:cNvPicPr>
          <p:nvPr/>
        </p:nvPicPr>
        <p:blipFill>
          <a:blip r:embed="rId2" cstate="print"/>
          <a:srcRect/>
          <a:stretch>
            <a:fillRect/>
          </a:stretch>
        </p:blipFill>
        <p:spPr bwMode="auto">
          <a:xfrm>
            <a:off x="3265488" y="4705350"/>
            <a:ext cx="2151062" cy="2103438"/>
          </a:xfrm>
          <a:prstGeom prst="rect">
            <a:avLst/>
          </a:prstGeom>
          <a:noFill/>
          <a:ln w="9525">
            <a:solidFill>
              <a:srgbClr val="003366"/>
            </a:solidFill>
            <a:miter lim="800000"/>
            <a:headEnd/>
            <a:tailEnd/>
          </a:ln>
        </p:spPr>
      </p:pic>
      <p:pic>
        <p:nvPicPr>
          <p:cNvPr id="882696" name="Picture 8" descr="Normal NT.jpg"/>
          <p:cNvPicPr>
            <a:picLocks noChangeAspect="1" noChangeArrowheads="1"/>
          </p:cNvPicPr>
          <p:nvPr/>
        </p:nvPicPr>
        <p:blipFill>
          <a:blip r:embed="rId3" cstate="print"/>
          <a:srcRect/>
          <a:stretch>
            <a:fillRect/>
          </a:stretch>
        </p:blipFill>
        <p:spPr bwMode="auto">
          <a:xfrm>
            <a:off x="385763" y="4722813"/>
            <a:ext cx="2497137" cy="1970087"/>
          </a:xfrm>
          <a:prstGeom prst="rect">
            <a:avLst/>
          </a:prstGeom>
          <a:noFill/>
          <a:ln w="9525">
            <a:solidFill>
              <a:srgbClr val="003366"/>
            </a:solidFill>
            <a:miter lim="800000"/>
            <a:headEnd/>
            <a:tailEnd/>
          </a:ln>
        </p:spPr>
      </p:pic>
      <p:pic>
        <p:nvPicPr>
          <p:cNvPr id="882697" name="Picture 9" descr="Reversed a-wave.jpg"/>
          <p:cNvPicPr>
            <a:picLocks noChangeAspect="1" noChangeArrowheads="1"/>
          </p:cNvPicPr>
          <p:nvPr/>
        </p:nvPicPr>
        <p:blipFill>
          <a:blip r:embed="rId4" cstate="print"/>
          <a:srcRect/>
          <a:stretch>
            <a:fillRect/>
          </a:stretch>
        </p:blipFill>
        <p:spPr bwMode="auto">
          <a:xfrm>
            <a:off x="5800725" y="5080000"/>
            <a:ext cx="2995613" cy="1122363"/>
          </a:xfrm>
          <a:prstGeom prst="rect">
            <a:avLst/>
          </a:prstGeom>
          <a:noFill/>
          <a:ln w="9525">
            <a:noFill/>
            <a:miter lim="800000"/>
            <a:headEnd/>
            <a:tailEnd/>
          </a:ln>
        </p:spPr>
      </p:pic>
      <p:sp>
        <p:nvSpPr>
          <p:cNvPr id="882698" name="Text Box 10"/>
          <p:cNvSpPr txBox="1">
            <a:spLocks noChangeArrowheads="1"/>
          </p:cNvSpPr>
          <p:nvPr/>
        </p:nvSpPr>
        <p:spPr bwMode="auto">
          <a:xfrm>
            <a:off x="293688" y="4427538"/>
            <a:ext cx="2225675" cy="336550"/>
          </a:xfrm>
          <a:prstGeom prst="rect">
            <a:avLst/>
          </a:prstGeom>
          <a:noFill/>
          <a:ln w="9525">
            <a:noFill/>
            <a:miter lim="800000"/>
            <a:headEnd/>
            <a:tailEnd/>
          </a:ln>
        </p:spPr>
        <p:txBody>
          <a:bodyPr wrap="none">
            <a:spAutoFit/>
          </a:bodyPr>
          <a:lstStyle/>
          <a:p>
            <a:r>
              <a:rPr lang="en-US" b="1"/>
              <a:t>Nuchal Translucency</a:t>
            </a:r>
          </a:p>
        </p:txBody>
      </p:sp>
      <p:sp>
        <p:nvSpPr>
          <p:cNvPr id="882699" name="Text Box 11"/>
          <p:cNvSpPr txBox="1">
            <a:spLocks noChangeArrowheads="1"/>
          </p:cNvSpPr>
          <p:nvPr/>
        </p:nvSpPr>
        <p:spPr bwMode="auto">
          <a:xfrm>
            <a:off x="3192463" y="4400550"/>
            <a:ext cx="1289050" cy="336550"/>
          </a:xfrm>
          <a:prstGeom prst="rect">
            <a:avLst/>
          </a:prstGeom>
          <a:noFill/>
          <a:ln w="9525">
            <a:noFill/>
            <a:miter lim="800000"/>
            <a:headEnd/>
            <a:tailEnd/>
          </a:ln>
        </p:spPr>
        <p:txBody>
          <a:bodyPr wrap="none">
            <a:spAutoFit/>
          </a:bodyPr>
          <a:lstStyle/>
          <a:p>
            <a:r>
              <a:rPr lang="en-US" b="1"/>
              <a:t>Nasal Bone</a:t>
            </a:r>
          </a:p>
        </p:txBody>
      </p:sp>
      <p:sp>
        <p:nvSpPr>
          <p:cNvPr id="882700" name="Text Box 12"/>
          <p:cNvSpPr txBox="1">
            <a:spLocks noChangeArrowheads="1"/>
          </p:cNvSpPr>
          <p:nvPr/>
        </p:nvSpPr>
        <p:spPr bwMode="auto">
          <a:xfrm>
            <a:off x="5727700" y="4773613"/>
            <a:ext cx="2552700" cy="336550"/>
          </a:xfrm>
          <a:prstGeom prst="rect">
            <a:avLst/>
          </a:prstGeom>
          <a:noFill/>
          <a:ln w="9525">
            <a:noFill/>
            <a:miter lim="800000"/>
            <a:headEnd/>
            <a:tailEnd/>
          </a:ln>
        </p:spPr>
        <p:txBody>
          <a:bodyPr wrap="none">
            <a:spAutoFit/>
          </a:bodyPr>
          <a:lstStyle/>
          <a:p>
            <a:r>
              <a:rPr lang="en-US" b="1"/>
              <a:t>Ductus venosus doppler</a:t>
            </a:r>
          </a:p>
        </p:txBody>
      </p:sp>
      <p:sp>
        <p:nvSpPr>
          <p:cNvPr id="882701" name="Rectangle 13"/>
          <p:cNvSpPr>
            <a:spLocks noChangeArrowheads="1"/>
          </p:cNvSpPr>
          <p:nvPr/>
        </p:nvSpPr>
        <p:spPr bwMode="auto">
          <a:xfrm>
            <a:off x="6019800" y="6324600"/>
            <a:ext cx="2657475" cy="336550"/>
          </a:xfrm>
          <a:prstGeom prst="rect">
            <a:avLst/>
          </a:prstGeom>
          <a:noFill/>
          <a:ln w="9525">
            <a:noFill/>
            <a:miter lim="800000"/>
            <a:headEnd/>
            <a:tailEnd/>
          </a:ln>
        </p:spPr>
        <p:txBody>
          <a:bodyPr wrap="none">
            <a:spAutoFit/>
          </a:bodyPr>
          <a:lstStyle/>
          <a:p>
            <a:r>
              <a:rPr lang="en-US"/>
              <a:t>www.fetalmedicine.com/fmf</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330325" y="369888"/>
            <a:ext cx="6518275" cy="519112"/>
          </a:xfrm>
          <a:prstGeom prst="rect">
            <a:avLst/>
          </a:prstGeom>
          <a:noFill/>
          <a:ln w="9525" algn="ctr">
            <a:noFill/>
            <a:miter lim="800000"/>
            <a:headEnd/>
            <a:tailEnd/>
          </a:ln>
        </p:spPr>
        <p:txBody>
          <a:bodyPr wrap="none">
            <a:spAutoFit/>
          </a:bodyPr>
          <a:lstStyle/>
          <a:p>
            <a:r>
              <a:rPr lang="en-US" sz="2800">
                <a:solidFill>
                  <a:srgbClr val="003366"/>
                </a:solidFill>
              </a:rPr>
              <a:t>Measurement of Serum Markers: Issues</a:t>
            </a:r>
          </a:p>
        </p:txBody>
      </p:sp>
      <p:sp>
        <p:nvSpPr>
          <p:cNvPr id="30723" name="Text Box 5"/>
          <p:cNvSpPr txBox="1">
            <a:spLocks noChangeArrowheads="1"/>
          </p:cNvSpPr>
          <p:nvPr/>
        </p:nvSpPr>
        <p:spPr bwMode="auto">
          <a:xfrm>
            <a:off x="365125" y="1066800"/>
            <a:ext cx="8245475" cy="5240338"/>
          </a:xfrm>
          <a:prstGeom prst="rect">
            <a:avLst/>
          </a:prstGeom>
          <a:noFill/>
          <a:ln w="9525" algn="ctr">
            <a:noFill/>
            <a:miter lim="800000"/>
            <a:headEnd/>
            <a:tailEnd/>
          </a:ln>
        </p:spPr>
        <p:txBody>
          <a:bodyPr>
            <a:spAutoFit/>
          </a:bodyPr>
          <a:lstStyle/>
          <a:p>
            <a:pPr marL="236538" indent="-236538" algn="l">
              <a:spcAft>
                <a:spcPct val="70000"/>
              </a:spcAft>
              <a:buFontTx/>
              <a:buChar char="•"/>
            </a:pPr>
            <a:r>
              <a:rPr lang="en-US" sz="2400"/>
              <a:t>Most clinical laboratories use commercial assays.</a:t>
            </a:r>
          </a:p>
          <a:p>
            <a:pPr marL="236538" indent="-236538" algn="l">
              <a:spcAft>
                <a:spcPct val="70000"/>
              </a:spcAft>
              <a:buFontTx/>
              <a:buChar char="•"/>
            </a:pPr>
            <a:r>
              <a:rPr lang="en-US" sz="2400"/>
              <a:t>For AFP, uE3, hCG, free </a:t>
            </a:r>
            <a:r>
              <a:rPr lang="en-US" sz="2400">
                <a:latin typeface="Symbol" pitchFamily="18" charset="2"/>
              </a:rPr>
              <a:t>b</a:t>
            </a:r>
            <a:r>
              <a:rPr lang="en-US" sz="2400"/>
              <a:t>-hCG, and PAPP-A, there are choices in selecting a commercial assay.</a:t>
            </a:r>
          </a:p>
          <a:p>
            <a:pPr marL="236538" indent="-236538" algn="l">
              <a:spcAft>
                <a:spcPct val="70000"/>
              </a:spcAft>
              <a:buFontTx/>
              <a:buChar char="•"/>
            </a:pPr>
            <a:r>
              <a:rPr lang="en-US" sz="2400"/>
              <a:t>For inhibin A, only one manufacturer, Beckman Coulter, offers the assay, in both manual and automated formats. The antibody pair is the same for both, but the sample treatment is different. Both have been validated to work in serum screening.</a:t>
            </a:r>
          </a:p>
          <a:p>
            <a:pPr marL="236538" indent="-236538" algn="l">
              <a:spcAft>
                <a:spcPct val="70000"/>
              </a:spcAft>
              <a:buFontTx/>
              <a:buChar char="•"/>
            </a:pPr>
            <a:r>
              <a:rPr lang="en-US" sz="2400"/>
              <a:t>In prenatal screening, the accuracy of the individual assay is less important than the precision, since analyte values are normalized to a common unit, the multiple      of the median (MoM).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Rectangle 8"/>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grpSp>
        <p:nvGrpSpPr>
          <p:cNvPr id="12" name="Group 11"/>
          <p:cNvGrpSpPr/>
          <p:nvPr/>
        </p:nvGrpSpPr>
        <p:grpSpPr>
          <a:xfrm>
            <a:off x="1066800" y="685800"/>
            <a:ext cx="7010400" cy="1143000"/>
            <a:chOff x="1063857" y="1447800"/>
            <a:chExt cx="7221806" cy="1143000"/>
          </a:xfrm>
        </p:grpSpPr>
        <p:sp>
          <p:nvSpPr>
            <p:cNvPr id="3" name="Rectangle 18"/>
            <p:cNvSpPr>
              <a:spLocks noChangeArrowheads="1"/>
            </p:cNvSpPr>
            <p:nvPr/>
          </p:nvSpPr>
          <p:spPr bwMode="auto">
            <a:xfrm>
              <a:off x="1063857" y="1447800"/>
              <a:ext cx="7221806" cy="1143000"/>
            </a:xfrm>
            <a:prstGeom prst="rect">
              <a:avLst/>
            </a:prstGeom>
            <a:solidFill>
              <a:schemeClr val="bg1"/>
            </a:solidFill>
            <a:ln w="9525">
              <a:solidFill>
                <a:srgbClr val="003366"/>
              </a:solidFill>
              <a:miter lim="800000"/>
              <a:headEnd/>
              <a:tailEnd/>
            </a:ln>
          </p:spPr>
          <p:txBody>
            <a:bodyPr wrap="none" anchor="ctr"/>
            <a:lstStyle/>
            <a:p>
              <a:pPr algn="ctr"/>
              <a:endParaRPr lang="en-US" sz="2400">
                <a:solidFill>
                  <a:schemeClr val="accent2"/>
                </a:solidFill>
                <a:latin typeface="Times New Roman" pitchFamily="18" charset="0"/>
              </a:endParaRPr>
            </a:p>
          </p:txBody>
        </p:sp>
        <p:sp>
          <p:nvSpPr>
            <p:cNvPr id="4" name="Rectangle 3"/>
            <p:cNvSpPr/>
            <p:nvPr/>
          </p:nvSpPr>
          <p:spPr>
            <a:xfrm>
              <a:off x="1344068" y="1447800"/>
              <a:ext cx="6833922" cy="1077218"/>
            </a:xfrm>
            <a:prstGeom prst="rect">
              <a:avLst/>
            </a:prstGeom>
          </p:spPr>
          <p:txBody>
            <a:bodyPr wrap="none">
              <a:spAutoFit/>
            </a:bodyPr>
            <a:lstStyle/>
            <a:p>
              <a:pPr algn="ctr"/>
              <a:r>
                <a:rPr lang="en-US" sz="3200" dirty="0" smtClean="0">
                  <a:solidFill>
                    <a:srgbClr val="003366"/>
                  </a:solidFill>
                </a:rPr>
                <a:t>Physiology and Measurement of the </a:t>
              </a:r>
            </a:p>
            <a:p>
              <a:pPr algn="ctr"/>
              <a:r>
                <a:rPr lang="en-US" sz="3200" dirty="0" smtClean="0">
                  <a:solidFill>
                    <a:srgbClr val="003366"/>
                  </a:solidFill>
                </a:rPr>
                <a:t>Serum Screening Markers</a:t>
              </a:r>
              <a:endParaRPr lang="en-US" sz="3200" dirty="0"/>
            </a:p>
          </p:txBody>
        </p:sp>
      </p:grpSp>
      <p:grpSp>
        <p:nvGrpSpPr>
          <p:cNvPr id="9" name="Group 8"/>
          <p:cNvGrpSpPr/>
          <p:nvPr/>
        </p:nvGrpSpPr>
        <p:grpSpPr>
          <a:xfrm>
            <a:off x="1447800" y="4495800"/>
            <a:ext cx="6324600" cy="1676400"/>
            <a:chOff x="1295400" y="4495800"/>
            <a:chExt cx="6324600" cy="1676400"/>
          </a:xfrm>
        </p:grpSpPr>
        <p:sp>
          <p:nvSpPr>
            <p:cNvPr id="5" name="Rectangle 18"/>
            <p:cNvSpPr>
              <a:spLocks noChangeArrowheads="1"/>
            </p:cNvSpPr>
            <p:nvPr/>
          </p:nvSpPr>
          <p:spPr bwMode="auto">
            <a:xfrm>
              <a:off x="1295400" y="4495800"/>
              <a:ext cx="6324600" cy="1676400"/>
            </a:xfrm>
            <a:prstGeom prst="rect">
              <a:avLst/>
            </a:prstGeom>
            <a:solidFill>
              <a:schemeClr val="bg1"/>
            </a:solidFill>
            <a:ln w="9525">
              <a:solidFill>
                <a:srgbClr val="003366"/>
              </a:solidFill>
              <a:miter lim="800000"/>
              <a:headEnd/>
              <a:tailEnd/>
            </a:ln>
          </p:spPr>
          <p:txBody>
            <a:bodyPr wrap="none" anchor="ctr"/>
            <a:lstStyle/>
            <a:p>
              <a:pPr algn="ctr"/>
              <a:endParaRPr lang="en-US" sz="2400">
                <a:solidFill>
                  <a:schemeClr val="accent2"/>
                </a:solidFill>
                <a:latin typeface="Times New Roman" pitchFamily="18" charset="0"/>
              </a:endParaRPr>
            </a:p>
          </p:txBody>
        </p:sp>
        <p:sp>
          <p:nvSpPr>
            <p:cNvPr id="6" name="Rectangle 5"/>
            <p:cNvSpPr/>
            <p:nvPr/>
          </p:nvSpPr>
          <p:spPr>
            <a:xfrm>
              <a:off x="1465727" y="4520625"/>
              <a:ext cx="6151043" cy="1569660"/>
            </a:xfrm>
            <a:prstGeom prst="rect">
              <a:avLst/>
            </a:prstGeom>
          </p:spPr>
          <p:txBody>
            <a:bodyPr wrap="none">
              <a:spAutoFit/>
            </a:bodyPr>
            <a:lstStyle/>
            <a:p>
              <a:pPr algn="ctr"/>
              <a:r>
                <a:rPr lang="en-US" sz="3200" i="1" dirty="0" smtClean="0">
                  <a:solidFill>
                    <a:srgbClr val="990000"/>
                  </a:solidFill>
                </a:rPr>
                <a:t>Coming Soon:</a:t>
              </a:r>
            </a:p>
            <a:p>
              <a:pPr algn="ctr"/>
              <a:r>
                <a:rPr lang="en-US" sz="3200" dirty="0" smtClean="0">
                  <a:solidFill>
                    <a:srgbClr val="003366"/>
                  </a:solidFill>
                </a:rPr>
                <a:t>Physiology and Measurement of </a:t>
              </a:r>
            </a:p>
            <a:p>
              <a:pPr algn="ctr"/>
              <a:r>
                <a:rPr lang="en-US" sz="3200" dirty="0" smtClean="0">
                  <a:solidFill>
                    <a:srgbClr val="003366"/>
                  </a:solidFill>
                </a:rPr>
                <a:t>Plasma DNA</a:t>
              </a:r>
              <a:endParaRPr lang="en-US" sz="3200" dirty="0"/>
            </a:p>
          </p:txBody>
        </p:sp>
      </p:grpSp>
      <p:sp>
        <p:nvSpPr>
          <p:cNvPr id="10" name="Down Arrow 9"/>
          <p:cNvSpPr/>
          <p:nvPr/>
        </p:nvSpPr>
        <p:spPr bwMode="auto">
          <a:xfrm>
            <a:off x="4267200" y="2362200"/>
            <a:ext cx="609600" cy="182880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17475" y="2166938"/>
            <a:ext cx="2095500" cy="1754326"/>
          </a:xfrm>
          <a:prstGeom prst="rect">
            <a:avLst/>
          </a:prstGeom>
          <a:noFill/>
          <a:ln w="9525">
            <a:noFill/>
            <a:miter lim="800000"/>
            <a:headEnd/>
            <a:tailEnd/>
          </a:ln>
        </p:spPr>
        <p:txBody>
          <a:bodyPr>
            <a:spAutoFit/>
          </a:bodyPr>
          <a:lstStyle/>
          <a:p>
            <a:pPr algn="ctr"/>
            <a:r>
              <a:rPr lang="en-US" sz="3600" b="1" dirty="0">
                <a:solidFill>
                  <a:srgbClr val="003366"/>
                </a:solidFill>
              </a:rPr>
              <a:t>The </a:t>
            </a:r>
            <a:r>
              <a:rPr lang="en-US" sz="3600" b="1" dirty="0" smtClean="0">
                <a:solidFill>
                  <a:srgbClr val="003366"/>
                </a:solidFill>
              </a:rPr>
              <a:t>Biology  </a:t>
            </a:r>
            <a:r>
              <a:rPr lang="en-US" sz="3600" b="1" dirty="0">
                <a:solidFill>
                  <a:srgbClr val="003366"/>
                </a:solidFill>
              </a:rPr>
              <a:t>of DNA</a:t>
            </a:r>
          </a:p>
        </p:txBody>
      </p:sp>
      <p:grpSp>
        <p:nvGrpSpPr>
          <p:cNvPr id="10" name="Group 9"/>
          <p:cNvGrpSpPr/>
          <p:nvPr/>
        </p:nvGrpSpPr>
        <p:grpSpPr>
          <a:xfrm>
            <a:off x="2382838" y="158750"/>
            <a:ext cx="6761162" cy="6699250"/>
            <a:chOff x="2382838" y="158750"/>
            <a:chExt cx="6761162" cy="6699250"/>
          </a:xfrm>
        </p:grpSpPr>
        <p:sp useBgFill="1">
          <p:nvSpPr>
            <p:cNvPr id="4" name="Rectangle 8"/>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pic>
          <p:nvPicPr>
            <p:cNvPr id="31746" name="Picture 2" descr="http://t2.gstatic.com/images?q=tbn:ANd9GcRUVqs9iXKwMwbYq7zE1qy19iK6cb80Tlc2uo7gw_lRxcoV8tFmwA"/>
            <p:cNvPicPr>
              <a:picLocks noChangeAspect="1" noChangeArrowheads="1"/>
            </p:cNvPicPr>
            <p:nvPr/>
          </p:nvPicPr>
          <p:blipFill>
            <a:blip r:embed="rId2" cstate="print"/>
            <a:srcRect b="8179"/>
            <a:stretch>
              <a:fillRect/>
            </a:stretch>
          </p:blipFill>
          <p:spPr bwMode="auto">
            <a:xfrm>
              <a:off x="2382838" y="158750"/>
              <a:ext cx="6567487" cy="6532563"/>
            </a:xfrm>
            <a:prstGeom prst="rect">
              <a:avLst/>
            </a:prstGeom>
            <a:noFill/>
            <a:ln w="9525">
              <a:solidFill>
                <a:srgbClr val="003366"/>
              </a:solidFill>
              <a:miter lim="800000"/>
              <a:headEnd/>
              <a:tailEnd/>
            </a:ln>
          </p:spPr>
        </p:pic>
        <p:sp>
          <p:nvSpPr>
            <p:cNvPr id="8" name="Freeform 7"/>
            <p:cNvSpPr/>
            <p:nvPr/>
          </p:nvSpPr>
          <p:spPr bwMode="auto">
            <a:xfrm>
              <a:off x="3878317" y="525624"/>
              <a:ext cx="4130566" cy="1455043"/>
            </a:xfrm>
            <a:custGeom>
              <a:avLst/>
              <a:gdLst>
                <a:gd name="connsiteX0" fmla="*/ 346842 w 4130566"/>
                <a:gd name="connsiteY0" fmla="*/ 168059 h 1455043"/>
                <a:gd name="connsiteX1" fmla="*/ 346842 w 4130566"/>
                <a:gd name="connsiteY1" fmla="*/ 168059 h 1455043"/>
                <a:gd name="connsiteX2" fmla="*/ 599090 w 4130566"/>
                <a:gd name="connsiteY2" fmla="*/ 73466 h 1455043"/>
                <a:gd name="connsiteX3" fmla="*/ 788276 w 4130566"/>
                <a:gd name="connsiteY3" fmla="*/ 41935 h 1455043"/>
                <a:gd name="connsiteX4" fmla="*/ 835573 w 4130566"/>
                <a:gd name="connsiteY4" fmla="*/ 26169 h 1455043"/>
                <a:gd name="connsiteX5" fmla="*/ 1765738 w 4130566"/>
                <a:gd name="connsiteY5" fmla="*/ 57700 h 1455043"/>
                <a:gd name="connsiteX6" fmla="*/ 2995449 w 4130566"/>
                <a:gd name="connsiteY6" fmla="*/ 26169 h 1455043"/>
                <a:gd name="connsiteX7" fmla="*/ 3200400 w 4130566"/>
                <a:gd name="connsiteY7" fmla="*/ 10404 h 1455043"/>
                <a:gd name="connsiteX8" fmla="*/ 3342290 w 4130566"/>
                <a:gd name="connsiteY8" fmla="*/ 26169 h 1455043"/>
                <a:gd name="connsiteX9" fmla="*/ 3389586 w 4130566"/>
                <a:gd name="connsiteY9" fmla="*/ 41935 h 1455043"/>
                <a:gd name="connsiteX10" fmla="*/ 3720662 w 4130566"/>
                <a:gd name="connsiteY10" fmla="*/ 73466 h 1455043"/>
                <a:gd name="connsiteX11" fmla="*/ 3815255 w 4130566"/>
                <a:gd name="connsiteY11" fmla="*/ 120762 h 1455043"/>
                <a:gd name="connsiteX12" fmla="*/ 3894083 w 4130566"/>
                <a:gd name="connsiteY12" fmla="*/ 199590 h 1455043"/>
                <a:gd name="connsiteX13" fmla="*/ 3988676 w 4130566"/>
                <a:gd name="connsiteY13" fmla="*/ 231121 h 1455043"/>
                <a:gd name="connsiteX14" fmla="*/ 4051738 w 4130566"/>
                <a:gd name="connsiteY14" fmla="*/ 325714 h 1455043"/>
                <a:gd name="connsiteX15" fmla="*/ 4083269 w 4130566"/>
                <a:gd name="connsiteY15" fmla="*/ 373010 h 1455043"/>
                <a:gd name="connsiteX16" fmla="*/ 4114800 w 4130566"/>
                <a:gd name="connsiteY16" fmla="*/ 467604 h 1455043"/>
                <a:gd name="connsiteX17" fmla="*/ 4130566 w 4130566"/>
                <a:gd name="connsiteY17" fmla="*/ 593728 h 1455043"/>
                <a:gd name="connsiteX18" fmla="*/ 4083269 w 4130566"/>
                <a:gd name="connsiteY18" fmla="*/ 830210 h 1455043"/>
                <a:gd name="connsiteX19" fmla="*/ 4051738 w 4130566"/>
                <a:gd name="connsiteY19" fmla="*/ 924804 h 1455043"/>
                <a:gd name="connsiteX20" fmla="*/ 4004442 w 4130566"/>
                <a:gd name="connsiteY20" fmla="*/ 940569 h 1455043"/>
                <a:gd name="connsiteX21" fmla="*/ 3957145 w 4130566"/>
                <a:gd name="connsiteY21" fmla="*/ 987866 h 1455043"/>
                <a:gd name="connsiteX22" fmla="*/ 3909849 w 4130566"/>
                <a:gd name="connsiteY22" fmla="*/ 1129755 h 1455043"/>
                <a:gd name="connsiteX23" fmla="*/ 3862552 w 4130566"/>
                <a:gd name="connsiteY23" fmla="*/ 1224348 h 1455043"/>
                <a:gd name="connsiteX24" fmla="*/ 3767959 w 4130566"/>
                <a:gd name="connsiteY24" fmla="*/ 1240114 h 1455043"/>
                <a:gd name="connsiteX25" fmla="*/ 3641835 w 4130566"/>
                <a:gd name="connsiteY25" fmla="*/ 1255879 h 1455043"/>
                <a:gd name="connsiteX26" fmla="*/ 3484180 w 4130566"/>
                <a:gd name="connsiteY26" fmla="*/ 1271645 h 1455043"/>
                <a:gd name="connsiteX27" fmla="*/ 3389586 w 4130566"/>
                <a:gd name="connsiteY27" fmla="*/ 1334707 h 1455043"/>
                <a:gd name="connsiteX28" fmla="*/ 3294993 w 4130566"/>
                <a:gd name="connsiteY28" fmla="*/ 1366238 h 1455043"/>
                <a:gd name="connsiteX29" fmla="*/ 2554014 w 4130566"/>
                <a:gd name="connsiteY29" fmla="*/ 1397769 h 1455043"/>
                <a:gd name="connsiteX30" fmla="*/ 1734207 w 4130566"/>
                <a:gd name="connsiteY30" fmla="*/ 1413535 h 1455043"/>
                <a:gd name="connsiteX31" fmla="*/ 1355835 w 4130566"/>
                <a:gd name="connsiteY31" fmla="*/ 1397769 h 1455043"/>
                <a:gd name="connsiteX32" fmla="*/ 1213945 w 4130566"/>
                <a:gd name="connsiteY32" fmla="*/ 1366238 h 1455043"/>
                <a:gd name="connsiteX33" fmla="*/ 740980 w 4130566"/>
                <a:gd name="connsiteY33" fmla="*/ 1334707 h 1455043"/>
                <a:gd name="connsiteX34" fmla="*/ 583324 w 4130566"/>
                <a:gd name="connsiteY34" fmla="*/ 1303176 h 1455043"/>
                <a:gd name="connsiteX35" fmla="*/ 488731 w 4130566"/>
                <a:gd name="connsiteY35" fmla="*/ 1255879 h 1455043"/>
                <a:gd name="connsiteX36" fmla="*/ 346842 w 4130566"/>
                <a:gd name="connsiteY36" fmla="*/ 1192817 h 1455043"/>
                <a:gd name="connsiteX37" fmla="*/ 283780 w 4130566"/>
                <a:gd name="connsiteY37" fmla="*/ 1098224 h 1455043"/>
                <a:gd name="connsiteX38" fmla="*/ 252249 w 4130566"/>
                <a:gd name="connsiteY38" fmla="*/ 1050928 h 1455043"/>
                <a:gd name="connsiteX39" fmla="*/ 220717 w 4130566"/>
                <a:gd name="connsiteY39" fmla="*/ 1019397 h 1455043"/>
                <a:gd name="connsiteX40" fmla="*/ 157655 w 4130566"/>
                <a:gd name="connsiteY40" fmla="*/ 924804 h 1455043"/>
                <a:gd name="connsiteX41" fmla="*/ 126124 w 4130566"/>
                <a:gd name="connsiteY41" fmla="*/ 830210 h 1455043"/>
                <a:gd name="connsiteX42" fmla="*/ 110359 w 4130566"/>
                <a:gd name="connsiteY42" fmla="*/ 782914 h 1455043"/>
                <a:gd name="connsiteX43" fmla="*/ 78828 w 4130566"/>
                <a:gd name="connsiteY43" fmla="*/ 735617 h 1455043"/>
                <a:gd name="connsiteX44" fmla="*/ 63062 w 4130566"/>
                <a:gd name="connsiteY44" fmla="*/ 688321 h 1455043"/>
                <a:gd name="connsiteX45" fmla="*/ 0 w 4130566"/>
                <a:gd name="connsiteY45" fmla="*/ 593728 h 1455043"/>
                <a:gd name="connsiteX46" fmla="*/ 31531 w 4130566"/>
                <a:gd name="connsiteY46" fmla="*/ 499135 h 1455043"/>
                <a:gd name="connsiteX47" fmla="*/ 78828 w 4130566"/>
                <a:gd name="connsiteY47" fmla="*/ 404542 h 1455043"/>
                <a:gd name="connsiteX48" fmla="*/ 126124 w 4130566"/>
                <a:gd name="connsiteY48" fmla="*/ 388776 h 1455043"/>
                <a:gd name="connsiteX49" fmla="*/ 189186 w 4130566"/>
                <a:gd name="connsiteY49" fmla="*/ 325714 h 1455043"/>
                <a:gd name="connsiteX50" fmla="*/ 268014 w 4130566"/>
                <a:gd name="connsiteY50" fmla="*/ 262652 h 1455043"/>
                <a:gd name="connsiteX51" fmla="*/ 315311 w 4130566"/>
                <a:gd name="connsiteY51" fmla="*/ 231121 h 1455043"/>
                <a:gd name="connsiteX52" fmla="*/ 346842 w 4130566"/>
                <a:gd name="connsiteY52" fmla="*/ 183824 h 1455043"/>
                <a:gd name="connsiteX53" fmla="*/ 425669 w 4130566"/>
                <a:gd name="connsiteY53" fmla="*/ 120762 h 1455043"/>
                <a:gd name="connsiteX54" fmla="*/ 346842 w 4130566"/>
                <a:gd name="connsiteY54" fmla="*/ 168059 h 14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0566" h="1455043">
                  <a:moveTo>
                    <a:pt x="346842" y="168059"/>
                  </a:moveTo>
                  <a:lnTo>
                    <a:pt x="346842" y="168059"/>
                  </a:lnTo>
                  <a:cubicBezTo>
                    <a:pt x="505784" y="54528"/>
                    <a:pt x="401890" y="101637"/>
                    <a:pt x="599090" y="73466"/>
                  </a:cubicBezTo>
                  <a:cubicBezTo>
                    <a:pt x="662379" y="64425"/>
                    <a:pt x="788276" y="41935"/>
                    <a:pt x="788276" y="41935"/>
                  </a:cubicBezTo>
                  <a:cubicBezTo>
                    <a:pt x="804042" y="36680"/>
                    <a:pt x="818957" y="25901"/>
                    <a:pt x="835573" y="26169"/>
                  </a:cubicBezTo>
                  <a:cubicBezTo>
                    <a:pt x="1145766" y="31172"/>
                    <a:pt x="1765738" y="57700"/>
                    <a:pt x="1765738" y="57700"/>
                  </a:cubicBezTo>
                  <a:cubicBezTo>
                    <a:pt x="2285060" y="0"/>
                    <a:pt x="1730461" y="57022"/>
                    <a:pt x="2995449" y="26169"/>
                  </a:cubicBezTo>
                  <a:cubicBezTo>
                    <a:pt x="3063947" y="24498"/>
                    <a:pt x="3132083" y="15659"/>
                    <a:pt x="3200400" y="10404"/>
                  </a:cubicBezTo>
                  <a:cubicBezTo>
                    <a:pt x="3247697" y="15659"/>
                    <a:pt x="3295350" y="18346"/>
                    <a:pt x="3342290" y="26169"/>
                  </a:cubicBezTo>
                  <a:cubicBezTo>
                    <a:pt x="3358682" y="28901"/>
                    <a:pt x="3373194" y="39203"/>
                    <a:pt x="3389586" y="41935"/>
                  </a:cubicBezTo>
                  <a:cubicBezTo>
                    <a:pt x="3457833" y="53310"/>
                    <a:pt x="3665614" y="68879"/>
                    <a:pt x="3720662" y="73466"/>
                  </a:cubicBezTo>
                  <a:cubicBezTo>
                    <a:pt x="3759130" y="86288"/>
                    <a:pt x="3784693" y="90199"/>
                    <a:pt x="3815255" y="120762"/>
                  </a:cubicBezTo>
                  <a:cubicBezTo>
                    <a:pt x="3869909" y="175417"/>
                    <a:pt x="3818408" y="165957"/>
                    <a:pt x="3894083" y="199590"/>
                  </a:cubicBezTo>
                  <a:cubicBezTo>
                    <a:pt x="3924455" y="213089"/>
                    <a:pt x="3988676" y="231121"/>
                    <a:pt x="3988676" y="231121"/>
                  </a:cubicBezTo>
                  <a:cubicBezTo>
                    <a:pt x="4078336" y="320779"/>
                    <a:pt x="4006106" y="234449"/>
                    <a:pt x="4051738" y="325714"/>
                  </a:cubicBezTo>
                  <a:cubicBezTo>
                    <a:pt x="4060212" y="342661"/>
                    <a:pt x="4075574" y="355695"/>
                    <a:pt x="4083269" y="373010"/>
                  </a:cubicBezTo>
                  <a:cubicBezTo>
                    <a:pt x="4096768" y="403382"/>
                    <a:pt x="4114800" y="467604"/>
                    <a:pt x="4114800" y="467604"/>
                  </a:cubicBezTo>
                  <a:cubicBezTo>
                    <a:pt x="4120055" y="509645"/>
                    <a:pt x="4130566" y="551359"/>
                    <a:pt x="4130566" y="593728"/>
                  </a:cubicBezTo>
                  <a:cubicBezTo>
                    <a:pt x="4130566" y="710343"/>
                    <a:pt x="4116273" y="731195"/>
                    <a:pt x="4083269" y="830210"/>
                  </a:cubicBezTo>
                  <a:cubicBezTo>
                    <a:pt x="4083269" y="830211"/>
                    <a:pt x="4051739" y="924804"/>
                    <a:pt x="4051738" y="924804"/>
                  </a:cubicBezTo>
                  <a:lnTo>
                    <a:pt x="4004442" y="940569"/>
                  </a:lnTo>
                  <a:cubicBezTo>
                    <a:pt x="3988676" y="956335"/>
                    <a:pt x="3967973" y="968376"/>
                    <a:pt x="3957145" y="987866"/>
                  </a:cubicBezTo>
                  <a:cubicBezTo>
                    <a:pt x="3957142" y="987871"/>
                    <a:pt x="3917733" y="1106104"/>
                    <a:pt x="3909849" y="1129755"/>
                  </a:cubicBezTo>
                  <a:cubicBezTo>
                    <a:pt x="3902388" y="1152139"/>
                    <a:pt x="3887001" y="1212123"/>
                    <a:pt x="3862552" y="1224348"/>
                  </a:cubicBezTo>
                  <a:cubicBezTo>
                    <a:pt x="3833961" y="1238644"/>
                    <a:pt x="3799604" y="1235593"/>
                    <a:pt x="3767959" y="1240114"/>
                  </a:cubicBezTo>
                  <a:cubicBezTo>
                    <a:pt x="3726016" y="1246106"/>
                    <a:pt x="3683944" y="1251200"/>
                    <a:pt x="3641835" y="1255879"/>
                  </a:cubicBezTo>
                  <a:cubicBezTo>
                    <a:pt x="3589344" y="1261711"/>
                    <a:pt x="3536732" y="1266390"/>
                    <a:pt x="3484180" y="1271645"/>
                  </a:cubicBezTo>
                  <a:cubicBezTo>
                    <a:pt x="3452649" y="1292666"/>
                    <a:pt x="3425537" y="1322723"/>
                    <a:pt x="3389586" y="1334707"/>
                  </a:cubicBezTo>
                  <a:lnTo>
                    <a:pt x="3294993" y="1366238"/>
                  </a:lnTo>
                  <a:cubicBezTo>
                    <a:pt x="3028581" y="1455043"/>
                    <a:pt x="3260119" y="1383058"/>
                    <a:pt x="2554014" y="1397769"/>
                  </a:cubicBezTo>
                  <a:lnTo>
                    <a:pt x="1734207" y="1413535"/>
                  </a:lnTo>
                  <a:cubicBezTo>
                    <a:pt x="1608083" y="1408280"/>
                    <a:pt x="1481789" y="1406166"/>
                    <a:pt x="1355835" y="1397769"/>
                  </a:cubicBezTo>
                  <a:cubicBezTo>
                    <a:pt x="1106970" y="1381178"/>
                    <a:pt x="1363249" y="1391122"/>
                    <a:pt x="1213945" y="1366238"/>
                  </a:cubicBezTo>
                  <a:cubicBezTo>
                    <a:pt x="1079715" y="1343866"/>
                    <a:pt x="846866" y="1339749"/>
                    <a:pt x="740980" y="1334707"/>
                  </a:cubicBezTo>
                  <a:cubicBezTo>
                    <a:pt x="634120" y="1299089"/>
                    <a:pt x="764492" y="1339411"/>
                    <a:pt x="583324" y="1303176"/>
                  </a:cubicBezTo>
                  <a:cubicBezTo>
                    <a:pt x="504923" y="1287495"/>
                    <a:pt x="564826" y="1289699"/>
                    <a:pt x="488731" y="1255879"/>
                  </a:cubicBezTo>
                  <a:cubicBezTo>
                    <a:pt x="319882" y="1180835"/>
                    <a:pt x="453877" y="1264175"/>
                    <a:pt x="346842" y="1192817"/>
                  </a:cubicBezTo>
                  <a:lnTo>
                    <a:pt x="283780" y="1098224"/>
                  </a:lnTo>
                  <a:cubicBezTo>
                    <a:pt x="273270" y="1082459"/>
                    <a:pt x="265647" y="1064326"/>
                    <a:pt x="252249" y="1050928"/>
                  </a:cubicBezTo>
                  <a:lnTo>
                    <a:pt x="220717" y="1019397"/>
                  </a:lnTo>
                  <a:cubicBezTo>
                    <a:pt x="168563" y="862928"/>
                    <a:pt x="256065" y="1101941"/>
                    <a:pt x="157655" y="924804"/>
                  </a:cubicBezTo>
                  <a:cubicBezTo>
                    <a:pt x="141514" y="895750"/>
                    <a:pt x="136634" y="861741"/>
                    <a:pt x="126124" y="830210"/>
                  </a:cubicBezTo>
                  <a:cubicBezTo>
                    <a:pt x="120869" y="814445"/>
                    <a:pt x="119577" y="796741"/>
                    <a:pt x="110359" y="782914"/>
                  </a:cubicBezTo>
                  <a:cubicBezTo>
                    <a:pt x="99849" y="767148"/>
                    <a:pt x="87302" y="752564"/>
                    <a:pt x="78828" y="735617"/>
                  </a:cubicBezTo>
                  <a:cubicBezTo>
                    <a:pt x="71396" y="720753"/>
                    <a:pt x="71133" y="702848"/>
                    <a:pt x="63062" y="688321"/>
                  </a:cubicBezTo>
                  <a:cubicBezTo>
                    <a:pt x="44658" y="655194"/>
                    <a:pt x="0" y="593728"/>
                    <a:pt x="0" y="593728"/>
                  </a:cubicBezTo>
                  <a:lnTo>
                    <a:pt x="31531" y="499135"/>
                  </a:lnTo>
                  <a:cubicBezTo>
                    <a:pt x="41917" y="467978"/>
                    <a:pt x="51045" y="426769"/>
                    <a:pt x="78828" y="404542"/>
                  </a:cubicBezTo>
                  <a:cubicBezTo>
                    <a:pt x="91805" y="394161"/>
                    <a:pt x="110359" y="394031"/>
                    <a:pt x="126124" y="388776"/>
                  </a:cubicBezTo>
                  <a:cubicBezTo>
                    <a:pt x="168167" y="262649"/>
                    <a:pt x="105103" y="409797"/>
                    <a:pt x="189186" y="325714"/>
                  </a:cubicBezTo>
                  <a:cubicBezTo>
                    <a:pt x="272116" y="242784"/>
                    <a:pt x="110193" y="302106"/>
                    <a:pt x="268014" y="262652"/>
                  </a:cubicBezTo>
                  <a:cubicBezTo>
                    <a:pt x="283780" y="252142"/>
                    <a:pt x="301913" y="244519"/>
                    <a:pt x="315311" y="231121"/>
                  </a:cubicBezTo>
                  <a:cubicBezTo>
                    <a:pt x="328709" y="217723"/>
                    <a:pt x="334712" y="198380"/>
                    <a:pt x="346842" y="183824"/>
                  </a:cubicBezTo>
                  <a:cubicBezTo>
                    <a:pt x="386559" y="136163"/>
                    <a:pt x="382570" y="142312"/>
                    <a:pt x="425669" y="120762"/>
                  </a:cubicBezTo>
                  <a:lnTo>
                    <a:pt x="346842" y="168059"/>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9" name="TextBox 8"/>
            <p:cNvSpPr txBox="1"/>
            <p:nvPr/>
          </p:nvSpPr>
          <p:spPr>
            <a:xfrm>
              <a:off x="3719660" y="533400"/>
              <a:ext cx="4488729" cy="1446550"/>
            </a:xfrm>
            <a:prstGeom prst="rect">
              <a:avLst/>
            </a:prstGeom>
            <a:noFill/>
          </p:spPr>
          <p:txBody>
            <a:bodyPr wrap="none" rtlCol="0">
              <a:spAutoFit/>
            </a:bodyPr>
            <a:lstStyle/>
            <a:p>
              <a:pPr algn="ctr"/>
              <a:r>
                <a:rPr lang="en-US" sz="2200" b="1" dirty="0" smtClean="0"/>
                <a:t>As you can see from the</a:t>
              </a:r>
            </a:p>
            <a:p>
              <a:pPr algn="ctr"/>
              <a:r>
                <a:rPr lang="en-US" sz="2200" b="1" dirty="0" smtClean="0"/>
                <a:t>model, the structure is basically</a:t>
              </a:r>
            </a:p>
            <a:p>
              <a:pPr algn="ctr"/>
              <a:r>
                <a:rPr lang="en-US" sz="2200" b="1" dirty="0" smtClean="0"/>
                <a:t>a …long, …twisty, …uh, rope-</a:t>
              </a:r>
            </a:p>
            <a:p>
              <a:pPr algn="ctr"/>
              <a:r>
                <a:rPr lang="en-US" sz="2200" b="1" dirty="0" err="1" smtClean="0"/>
                <a:t>laddery</a:t>
              </a:r>
              <a:r>
                <a:rPr lang="en-US" sz="2200" b="1" dirty="0" smtClean="0"/>
                <a:t>-type…thingy.</a:t>
              </a:r>
              <a:endParaRPr lang="en-US" sz="2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457" name="Rectangle 8"/>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19458" name="Rectangle 2"/>
          <p:cNvSpPr>
            <a:spLocks noChangeArrowheads="1"/>
          </p:cNvSpPr>
          <p:nvPr/>
        </p:nvSpPr>
        <p:spPr bwMode="auto">
          <a:xfrm>
            <a:off x="228600" y="152400"/>
            <a:ext cx="8712200" cy="485775"/>
          </a:xfrm>
          <a:prstGeom prst="rect">
            <a:avLst/>
          </a:prstGeom>
          <a:noFill/>
          <a:ln w="12700">
            <a:noFill/>
            <a:miter lim="800000"/>
            <a:headEnd/>
            <a:tailEnd/>
          </a:ln>
        </p:spPr>
        <p:txBody>
          <a:bodyPr lIns="90488" tIns="44450" rIns="90488" bIns="44450">
            <a:spAutoFit/>
          </a:bodyPr>
          <a:lstStyle/>
          <a:p>
            <a:pPr algn="ctr" eaLnBrk="0" hangingPunct="0"/>
            <a:r>
              <a:rPr lang="en-US" sz="2600" i="1">
                <a:solidFill>
                  <a:srgbClr val="002142"/>
                </a:solidFill>
              </a:rPr>
              <a:t>What are these substances?</a:t>
            </a:r>
          </a:p>
        </p:txBody>
      </p:sp>
      <p:sp>
        <p:nvSpPr>
          <p:cNvPr id="19459" name="Rectangle 3"/>
          <p:cNvSpPr>
            <a:spLocks noChangeArrowheads="1"/>
          </p:cNvSpPr>
          <p:nvPr/>
        </p:nvSpPr>
        <p:spPr bwMode="auto">
          <a:xfrm>
            <a:off x="271463" y="806450"/>
            <a:ext cx="8505825" cy="3765550"/>
          </a:xfrm>
          <a:prstGeom prst="rect">
            <a:avLst/>
          </a:prstGeom>
          <a:noFill/>
          <a:ln w="12700">
            <a:noFill/>
            <a:miter lim="800000"/>
            <a:headEnd/>
            <a:tailEnd/>
          </a:ln>
        </p:spPr>
        <p:txBody>
          <a:bodyPr lIns="90488" tIns="44450" rIns="90488" bIns="44450">
            <a:spAutoFit/>
          </a:bodyPr>
          <a:lstStyle/>
          <a:p>
            <a:pPr marL="285750" indent="-285750" eaLnBrk="0" hangingPunct="0">
              <a:lnSpc>
                <a:spcPct val="105000"/>
              </a:lnSpc>
              <a:spcAft>
                <a:spcPct val="50000"/>
              </a:spcAft>
              <a:buClr>
                <a:srgbClr val="00007F"/>
              </a:buClr>
              <a:buSzPct val="100000"/>
              <a:buFontTx/>
              <a:buChar char="•"/>
              <a:tabLst>
                <a:tab pos="1714500" algn="l"/>
                <a:tab pos="4857750" algn="l"/>
                <a:tab pos="7191375" algn="l"/>
              </a:tabLst>
            </a:pPr>
            <a:r>
              <a:rPr lang="en-US" sz="2200"/>
              <a:t>All but one are glycoproteins.</a:t>
            </a:r>
          </a:p>
          <a:p>
            <a:pPr marL="285750" indent="-285750" eaLnBrk="0" hangingPunct="0">
              <a:lnSpc>
                <a:spcPct val="105000"/>
              </a:lnSpc>
              <a:spcAft>
                <a:spcPct val="50000"/>
              </a:spcAft>
              <a:buClr>
                <a:srgbClr val="00007F"/>
              </a:buClr>
              <a:buSzPct val="100000"/>
              <a:buFontTx/>
              <a:buChar char="•"/>
              <a:tabLst>
                <a:tab pos="1714500" algn="l"/>
                <a:tab pos="4857750" algn="l"/>
                <a:tab pos="7191375" algn="l"/>
              </a:tabLst>
            </a:pPr>
            <a:r>
              <a:rPr lang="en-US" sz="2200"/>
              <a:t>A glycoprotein is a protein with chains of carbohydrates attached (usually adding 10-40% to the molecular weight).</a:t>
            </a:r>
          </a:p>
          <a:p>
            <a:pPr marL="285750" indent="-285750" eaLnBrk="0" hangingPunct="0">
              <a:lnSpc>
                <a:spcPct val="105000"/>
              </a:lnSpc>
              <a:spcAft>
                <a:spcPct val="50000"/>
              </a:spcAft>
              <a:buClr>
                <a:srgbClr val="00007F"/>
              </a:buClr>
              <a:buSzPct val="100000"/>
              <a:buFontTx/>
              <a:buChar char="•"/>
              <a:tabLst>
                <a:tab pos="1714500" algn="l"/>
                <a:tab pos="4857750" algn="l"/>
                <a:tab pos="7191375" algn="l"/>
              </a:tabLst>
            </a:pPr>
            <a:r>
              <a:rPr lang="en-US" sz="2200"/>
              <a:t>Proteins that have carbohydrate chains added to them are almost always targeted for secretion out of the cell into the vascular system.</a:t>
            </a:r>
          </a:p>
          <a:p>
            <a:pPr marL="285750" indent="-285750" eaLnBrk="0" hangingPunct="0">
              <a:lnSpc>
                <a:spcPct val="105000"/>
              </a:lnSpc>
              <a:spcAft>
                <a:spcPct val="50000"/>
              </a:spcAft>
              <a:buClr>
                <a:srgbClr val="00007F"/>
              </a:buClr>
              <a:buSzPct val="100000"/>
              <a:buFontTx/>
              <a:buChar char="•"/>
              <a:tabLst>
                <a:tab pos="1714500" algn="l"/>
                <a:tab pos="4857750" algn="l"/>
                <a:tab pos="7191375" algn="l"/>
              </a:tabLst>
            </a:pPr>
            <a:r>
              <a:rPr lang="en-US" sz="2200"/>
              <a:t>Glycoproteins are usually more soluble and have longer half-lives than proteins (they remain in the vascular system for a longer time).</a:t>
            </a:r>
          </a:p>
        </p:txBody>
      </p:sp>
      <p:pic>
        <p:nvPicPr>
          <p:cNvPr id="848900" name="Picture 4" descr="hcg -jpeg"/>
          <p:cNvPicPr>
            <a:picLocks noChangeAspect="1" noChangeArrowheads="1"/>
          </p:cNvPicPr>
          <p:nvPr/>
        </p:nvPicPr>
        <p:blipFill>
          <a:blip r:embed="rId2" cstate="print">
            <a:lum bright="12000" contrast="12000"/>
          </a:blip>
          <a:srcRect/>
          <a:stretch>
            <a:fillRect/>
          </a:stretch>
        </p:blipFill>
        <p:spPr bwMode="auto">
          <a:xfrm>
            <a:off x="3124200" y="4300538"/>
            <a:ext cx="2971800" cy="2557462"/>
          </a:xfrm>
          <a:prstGeom prst="rect">
            <a:avLst/>
          </a:prstGeom>
          <a:noFill/>
          <a:ln w="9525">
            <a:solidFill>
              <a:srgbClr val="002060"/>
            </a:solidFill>
            <a:miter lim="800000"/>
            <a:headEnd/>
            <a:tailEnd/>
          </a:ln>
        </p:spPr>
      </p:pic>
      <p:sp>
        <p:nvSpPr>
          <p:cNvPr id="848903" name="Text Box 7"/>
          <p:cNvSpPr txBox="1">
            <a:spLocks noChangeArrowheads="1"/>
          </p:cNvSpPr>
          <p:nvPr/>
        </p:nvSpPr>
        <p:spPr bwMode="auto">
          <a:xfrm>
            <a:off x="838200" y="4859338"/>
            <a:ext cx="2438400" cy="1465262"/>
          </a:xfrm>
          <a:prstGeom prst="rect">
            <a:avLst/>
          </a:prstGeom>
          <a:noFill/>
          <a:ln w="9525">
            <a:noFill/>
            <a:miter lim="800000"/>
            <a:headEnd/>
            <a:tailEnd/>
          </a:ln>
        </p:spPr>
        <p:txBody>
          <a:bodyPr>
            <a:spAutoFit/>
          </a:bodyPr>
          <a:lstStyle/>
          <a:p>
            <a:pPr algn="ctr"/>
            <a:r>
              <a:rPr lang="en-US" sz="1800" i="1" dirty="0">
                <a:solidFill>
                  <a:srgbClr val="002142"/>
                </a:solidFill>
              </a:rPr>
              <a:t>Example of a </a:t>
            </a:r>
            <a:r>
              <a:rPr lang="en-US" sz="1800" i="1" dirty="0" err="1">
                <a:solidFill>
                  <a:srgbClr val="002142"/>
                </a:solidFill>
              </a:rPr>
              <a:t>gylcoprotein</a:t>
            </a:r>
            <a:r>
              <a:rPr lang="en-US" sz="1800" i="1" dirty="0">
                <a:solidFill>
                  <a:srgbClr val="002142"/>
                </a:solidFill>
              </a:rPr>
              <a:t>: hCG</a:t>
            </a:r>
          </a:p>
          <a:p>
            <a:pPr algn="ctr"/>
            <a:r>
              <a:rPr lang="en-US" sz="1800" i="1" dirty="0">
                <a:solidFill>
                  <a:srgbClr val="002142"/>
                </a:solidFill>
              </a:rPr>
              <a:t>In:</a:t>
            </a:r>
            <a:r>
              <a:rPr lang="en-US" sz="1800" dirty="0">
                <a:solidFill>
                  <a:srgbClr val="002142"/>
                </a:solidFill>
              </a:rPr>
              <a:t> Blithe DL </a:t>
            </a:r>
            <a:r>
              <a:rPr lang="en-US" sz="1800" i="1" dirty="0">
                <a:solidFill>
                  <a:srgbClr val="002142"/>
                </a:solidFill>
              </a:rPr>
              <a:t>et al</a:t>
            </a:r>
            <a:r>
              <a:rPr lang="en-US" sz="1800" dirty="0">
                <a:solidFill>
                  <a:srgbClr val="002142"/>
                </a:solidFill>
              </a:rPr>
              <a:t>, </a:t>
            </a:r>
            <a:endParaRPr lang="en-US" sz="1800" i="1" dirty="0">
              <a:solidFill>
                <a:srgbClr val="002142"/>
              </a:solidFill>
            </a:endParaRPr>
          </a:p>
          <a:p>
            <a:pPr algn="ctr"/>
            <a:r>
              <a:rPr lang="en-US" sz="1800" i="1" dirty="0">
                <a:solidFill>
                  <a:srgbClr val="002142"/>
                </a:solidFill>
              </a:rPr>
              <a:t>Trends </a:t>
            </a:r>
            <a:r>
              <a:rPr lang="en-US" sz="1800" i="1" dirty="0" err="1">
                <a:solidFill>
                  <a:srgbClr val="002142"/>
                </a:solidFill>
              </a:rPr>
              <a:t>Endocrinol</a:t>
            </a:r>
            <a:endParaRPr lang="en-US" sz="1800" dirty="0">
              <a:solidFill>
                <a:srgbClr val="002142"/>
              </a:solidFill>
            </a:endParaRPr>
          </a:p>
          <a:p>
            <a:pPr algn="ctr"/>
            <a:r>
              <a:rPr lang="en-US" sz="1800" dirty="0">
                <a:solidFill>
                  <a:srgbClr val="002142"/>
                </a:solidFill>
              </a:rPr>
              <a:t>1:394-8, 1990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481" name="Rectangle 6"/>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20482" name="Rectangle 2"/>
          <p:cNvSpPr>
            <a:spLocks noChangeArrowheads="1"/>
          </p:cNvSpPr>
          <p:nvPr/>
        </p:nvSpPr>
        <p:spPr bwMode="auto">
          <a:xfrm>
            <a:off x="406400" y="200025"/>
            <a:ext cx="8393113" cy="485775"/>
          </a:xfrm>
          <a:prstGeom prst="rect">
            <a:avLst/>
          </a:prstGeom>
          <a:noFill/>
          <a:ln w="12700">
            <a:noFill/>
            <a:miter lim="800000"/>
            <a:headEnd/>
            <a:tailEnd/>
          </a:ln>
        </p:spPr>
        <p:txBody>
          <a:bodyPr lIns="90488" tIns="44450" rIns="90488" bIns="44450">
            <a:spAutoFit/>
          </a:bodyPr>
          <a:lstStyle/>
          <a:p>
            <a:pPr eaLnBrk="0" hangingPunct="0"/>
            <a:r>
              <a:rPr lang="en-US" sz="2600" i="1">
                <a:solidFill>
                  <a:srgbClr val="002142"/>
                </a:solidFill>
              </a:rPr>
              <a:t>The seventh marker (uE3) is a steroid hormone.</a:t>
            </a:r>
          </a:p>
        </p:txBody>
      </p:sp>
      <p:sp>
        <p:nvSpPr>
          <p:cNvPr id="20483" name="Rectangle 3"/>
          <p:cNvSpPr>
            <a:spLocks noChangeArrowheads="1"/>
          </p:cNvSpPr>
          <p:nvPr/>
        </p:nvSpPr>
        <p:spPr bwMode="auto">
          <a:xfrm>
            <a:off x="257175" y="838200"/>
            <a:ext cx="8505825" cy="3448050"/>
          </a:xfrm>
          <a:prstGeom prst="rect">
            <a:avLst/>
          </a:prstGeom>
          <a:noFill/>
          <a:ln w="12700">
            <a:noFill/>
            <a:miter lim="800000"/>
            <a:headEnd/>
            <a:tailEnd/>
          </a:ln>
        </p:spPr>
        <p:txBody>
          <a:bodyPr lIns="90488" tIns="44450" rIns="90488" bIns="44450">
            <a:spAutoFit/>
          </a:bodyPr>
          <a:lstStyle/>
          <a:p>
            <a:pPr marL="285750" indent="-285750" eaLnBrk="0" hangingPunct="0">
              <a:lnSpc>
                <a:spcPct val="110000"/>
              </a:lnSpc>
              <a:spcAft>
                <a:spcPct val="20000"/>
              </a:spcAft>
              <a:buClr>
                <a:srgbClr val="00007F"/>
              </a:buClr>
              <a:buSzPct val="100000"/>
              <a:buFontTx/>
              <a:buChar char="•"/>
              <a:tabLst>
                <a:tab pos="1714500" algn="l"/>
                <a:tab pos="4857750" algn="l"/>
                <a:tab pos="7191375" algn="l"/>
              </a:tabLst>
            </a:pPr>
            <a:r>
              <a:rPr lang="en-US" sz="2400"/>
              <a:t>Steroid hormones are made from </a:t>
            </a:r>
            <a:r>
              <a:rPr lang="en-US" sz="2400">
                <a:solidFill>
                  <a:schemeClr val="tx2"/>
                </a:solidFill>
              </a:rPr>
              <a:t>cholesterol</a:t>
            </a:r>
            <a:r>
              <a:rPr lang="en-US" sz="2400"/>
              <a:t>, the major steroid of the body.</a:t>
            </a:r>
          </a:p>
          <a:p>
            <a:pPr marL="285750" indent="-285750" eaLnBrk="0" hangingPunct="0">
              <a:lnSpc>
                <a:spcPct val="110000"/>
              </a:lnSpc>
              <a:spcAft>
                <a:spcPct val="20000"/>
              </a:spcAft>
              <a:buClr>
                <a:srgbClr val="00007F"/>
              </a:buClr>
              <a:buSzPct val="100000"/>
              <a:buFontTx/>
              <a:buChar char="•"/>
              <a:tabLst>
                <a:tab pos="1714500" algn="l"/>
                <a:tab pos="4857750" algn="l"/>
                <a:tab pos="7191375" algn="l"/>
              </a:tabLst>
            </a:pPr>
            <a:r>
              <a:rPr lang="en-US" sz="2400"/>
              <a:t>Steroids are lipid-like, fused ring structures made up entirely of carbon and hydrogen, with a small number of oxygen groups attached.</a:t>
            </a:r>
          </a:p>
          <a:p>
            <a:pPr marL="285750" indent="-285750" eaLnBrk="0" hangingPunct="0">
              <a:lnSpc>
                <a:spcPct val="110000"/>
              </a:lnSpc>
              <a:spcAft>
                <a:spcPct val="20000"/>
              </a:spcAft>
              <a:buClr>
                <a:srgbClr val="00007F"/>
              </a:buClr>
              <a:buSzPct val="100000"/>
              <a:buFontTx/>
              <a:buChar char="•"/>
              <a:tabLst>
                <a:tab pos="1714500" algn="l"/>
                <a:tab pos="4857750" algn="l"/>
                <a:tab pos="7191375" algn="l"/>
              </a:tabLst>
            </a:pPr>
            <a:r>
              <a:rPr lang="en-US" sz="2400"/>
              <a:t>Steroid hormones are secreted by diffusion from their sites of synthesis, and can pass in and out of all cells in the body.</a:t>
            </a:r>
          </a:p>
        </p:txBody>
      </p:sp>
      <p:pic>
        <p:nvPicPr>
          <p:cNvPr id="20484" name="Picture 4" descr="Cholesterol">
            <a:hlinkClick r:id="rId2"/>
          </p:cNvPr>
          <p:cNvPicPr>
            <a:picLocks noChangeAspect="1" noChangeArrowheads="1"/>
          </p:cNvPicPr>
          <p:nvPr/>
        </p:nvPicPr>
        <p:blipFill>
          <a:blip r:embed="rId3" cstate="print"/>
          <a:srcRect/>
          <a:stretch>
            <a:fillRect/>
          </a:stretch>
        </p:blipFill>
        <p:spPr bwMode="auto">
          <a:xfrm>
            <a:off x="838200" y="4356100"/>
            <a:ext cx="3733800" cy="2273300"/>
          </a:xfrm>
          <a:prstGeom prst="rect">
            <a:avLst/>
          </a:prstGeom>
          <a:noFill/>
          <a:ln w="9525">
            <a:solidFill>
              <a:srgbClr val="003366"/>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505" name="Rectangle 8"/>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21506" name="Text Box 5"/>
          <p:cNvSpPr txBox="1">
            <a:spLocks noChangeArrowheads="1"/>
          </p:cNvSpPr>
          <p:nvPr/>
        </p:nvSpPr>
        <p:spPr bwMode="auto">
          <a:xfrm>
            <a:off x="152400" y="228600"/>
            <a:ext cx="8839200" cy="954107"/>
          </a:xfrm>
          <a:prstGeom prst="rect">
            <a:avLst/>
          </a:prstGeom>
          <a:noFill/>
          <a:ln w="12700">
            <a:noFill/>
            <a:miter lim="800000"/>
            <a:headEnd/>
            <a:tailEnd/>
          </a:ln>
        </p:spPr>
        <p:txBody>
          <a:bodyPr>
            <a:spAutoFit/>
          </a:bodyPr>
          <a:lstStyle/>
          <a:p>
            <a:pPr algn="ctr" eaLnBrk="0" hangingPunct="0"/>
            <a:r>
              <a:rPr lang="en-US" sz="2800" dirty="0">
                <a:solidFill>
                  <a:srgbClr val="002142"/>
                </a:solidFill>
              </a:rPr>
              <a:t>Relative size of a steroid and protein:</a:t>
            </a:r>
          </a:p>
          <a:p>
            <a:pPr algn="ctr" eaLnBrk="0" hangingPunct="0"/>
            <a:r>
              <a:rPr lang="en-US" sz="2800" dirty="0">
                <a:solidFill>
                  <a:srgbClr val="002142"/>
                </a:solidFill>
              </a:rPr>
              <a:t>Testosterone bound to the human androgen receptor</a:t>
            </a:r>
          </a:p>
        </p:txBody>
      </p:sp>
      <p:pic>
        <p:nvPicPr>
          <p:cNvPr id="21507" name="Picture 6" descr="Steroid_receptor"/>
          <p:cNvPicPr>
            <a:picLocks noChangeAspect="1" noChangeArrowheads="1"/>
          </p:cNvPicPr>
          <p:nvPr/>
        </p:nvPicPr>
        <p:blipFill>
          <a:blip r:embed="rId2" cstate="print"/>
          <a:srcRect/>
          <a:stretch>
            <a:fillRect/>
          </a:stretch>
        </p:blipFill>
        <p:spPr bwMode="auto">
          <a:xfrm>
            <a:off x="1143000" y="1352550"/>
            <a:ext cx="6705600" cy="4895850"/>
          </a:xfrm>
          <a:prstGeom prst="rect">
            <a:avLst/>
          </a:prstGeom>
          <a:noFill/>
          <a:ln w="9525">
            <a:solidFill>
              <a:srgbClr val="003366"/>
            </a:solidFill>
            <a:miter lim="800000"/>
            <a:headEnd/>
            <a:tailEnd/>
          </a:ln>
        </p:spPr>
      </p:pic>
      <p:sp>
        <p:nvSpPr>
          <p:cNvPr id="21508" name="Text Box 7"/>
          <p:cNvSpPr txBox="1">
            <a:spLocks noChangeArrowheads="1"/>
          </p:cNvSpPr>
          <p:nvPr/>
        </p:nvSpPr>
        <p:spPr bwMode="auto">
          <a:xfrm>
            <a:off x="1500188" y="6172200"/>
            <a:ext cx="5967412" cy="457200"/>
          </a:xfrm>
          <a:prstGeom prst="rect">
            <a:avLst/>
          </a:prstGeom>
          <a:noFill/>
          <a:ln w="12700">
            <a:noFill/>
            <a:miter lim="800000"/>
            <a:headEnd/>
            <a:tailEnd/>
          </a:ln>
        </p:spPr>
        <p:txBody>
          <a:bodyPr>
            <a:spAutoFit/>
          </a:bodyPr>
          <a:lstStyle/>
          <a:p>
            <a:pPr algn="ctr" eaLnBrk="0" hangingPunct="0">
              <a:lnSpc>
                <a:spcPct val="120000"/>
              </a:lnSpc>
            </a:pPr>
            <a:r>
              <a:rPr lang="en-US" sz="2000">
                <a:solidFill>
                  <a:srgbClr val="003366"/>
                </a:solidFill>
                <a:hlinkClick r:id="rId3"/>
              </a:rPr>
              <a:t>en.wikipedia.org/wiki/Anabolic_steroid</a:t>
            </a:r>
            <a:r>
              <a:rPr lang="en-US" sz="2000">
                <a:solidFill>
                  <a:srgbClr val="003366"/>
                </a:solidFill>
              </a:rPr>
              <a:t> </a:t>
            </a:r>
          </a:p>
        </p:txBody>
      </p:sp>
      <p:sp>
        <p:nvSpPr>
          <p:cNvPr id="21510" name="Oval 6"/>
          <p:cNvSpPr>
            <a:spLocks noChangeArrowheads="1"/>
          </p:cNvSpPr>
          <p:nvPr/>
        </p:nvSpPr>
        <p:spPr bwMode="auto">
          <a:xfrm>
            <a:off x="2743200" y="3581400"/>
            <a:ext cx="1219200" cy="685800"/>
          </a:xfrm>
          <a:prstGeom prst="ellipse">
            <a:avLst/>
          </a:prstGeom>
          <a:noFill/>
          <a:ln w="57150">
            <a:solidFill>
              <a:srgbClr val="CDC8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Oval 2"/>
          <p:cNvSpPr>
            <a:spLocks noChangeArrowheads="1"/>
          </p:cNvSpPr>
          <p:nvPr/>
        </p:nvSpPr>
        <p:spPr bwMode="auto">
          <a:xfrm>
            <a:off x="3759200" y="3302000"/>
            <a:ext cx="1727200" cy="1727200"/>
          </a:xfrm>
          <a:prstGeom prst="ellipse">
            <a:avLst/>
          </a:prstGeom>
          <a:gradFill rotWithShape="1">
            <a:gsLst>
              <a:gs pos="0">
                <a:srgbClr val="761800"/>
              </a:gs>
              <a:gs pos="100000">
                <a:srgbClr val="FF3300"/>
              </a:gs>
            </a:gsLst>
            <a:lin ang="18900000" scaled="1"/>
          </a:gradFill>
          <a:ln w="9525">
            <a:solidFill>
              <a:schemeClr val="tx1"/>
            </a:solidFill>
            <a:round/>
            <a:headEnd/>
            <a:tailEnd/>
          </a:ln>
        </p:spPr>
        <p:txBody>
          <a:bodyPr wrap="none" anchor="ctr"/>
          <a:lstStyle/>
          <a:p>
            <a:pPr algn="ctr"/>
            <a:endParaRPr lang="en-US"/>
          </a:p>
        </p:txBody>
      </p:sp>
      <p:sp>
        <p:nvSpPr>
          <p:cNvPr id="22530" name="Oval 3"/>
          <p:cNvSpPr>
            <a:spLocks noChangeArrowheads="1"/>
          </p:cNvSpPr>
          <p:nvPr/>
        </p:nvSpPr>
        <p:spPr bwMode="auto">
          <a:xfrm>
            <a:off x="2339975" y="4202113"/>
            <a:ext cx="1512888" cy="1512887"/>
          </a:xfrm>
          <a:prstGeom prst="ellipse">
            <a:avLst/>
          </a:prstGeom>
          <a:gradFill rotWithShape="1">
            <a:gsLst>
              <a:gs pos="0">
                <a:srgbClr val="1F3476"/>
              </a:gs>
              <a:gs pos="100000">
                <a:srgbClr val="4370FF"/>
              </a:gs>
            </a:gsLst>
            <a:lin ang="18900000" scaled="1"/>
          </a:gradFill>
          <a:ln w="9525">
            <a:solidFill>
              <a:schemeClr val="tx1"/>
            </a:solidFill>
            <a:round/>
            <a:headEnd/>
            <a:tailEnd/>
          </a:ln>
        </p:spPr>
        <p:txBody>
          <a:bodyPr wrap="none" anchor="ctr"/>
          <a:lstStyle/>
          <a:p>
            <a:pPr algn="ctr"/>
            <a:endParaRPr lang="en-US"/>
          </a:p>
        </p:txBody>
      </p:sp>
      <p:sp>
        <p:nvSpPr>
          <p:cNvPr id="22531" name="Oval 4"/>
          <p:cNvSpPr>
            <a:spLocks noChangeArrowheads="1"/>
          </p:cNvSpPr>
          <p:nvPr/>
        </p:nvSpPr>
        <p:spPr bwMode="auto">
          <a:xfrm>
            <a:off x="900113" y="4581525"/>
            <a:ext cx="1368425" cy="1368425"/>
          </a:xfrm>
          <a:prstGeom prst="ellipse">
            <a:avLst/>
          </a:prstGeom>
          <a:gradFill rotWithShape="1">
            <a:gsLst>
              <a:gs pos="0">
                <a:srgbClr val="005300"/>
              </a:gs>
              <a:gs pos="100000">
                <a:srgbClr val="00B400"/>
              </a:gs>
            </a:gsLst>
            <a:lin ang="18900000" scaled="1"/>
          </a:gradFill>
          <a:ln w="9525">
            <a:solidFill>
              <a:schemeClr val="tx1"/>
            </a:solidFill>
            <a:round/>
            <a:headEnd/>
            <a:tailEnd/>
          </a:ln>
        </p:spPr>
        <p:txBody>
          <a:bodyPr wrap="none" anchor="ctr"/>
          <a:lstStyle/>
          <a:p>
            <a:pPr algn="ctr"/>
            <a:endParaRPr lang="en-US"/>
          </a:p>
        </p:txBody>
      </p:sp>
      <p:sp>
        <p:nvSpPr>
          <p:cNvPr id="22532" name="Text Box 5"/>
          <p:cNvSpPr txBox="1">
            <a:spLocks noChangeArrowheads="1"/>
          </p:cNvSpPr>
          <p:nvPr/>
        </p:nvSpPr>
        <p:spPr bwMode="auto">
          <a:xfrm>
            <a:off x="6553200" y="4953000"/>
            <a:ext cx="1223963" cy="671513"/>
          </a:xfrm>
          <a:prstGeom prst="rect">
            <a:avLst/>
          </a:prstGeom>
          <a:noFill/>
          <a:ln w="9525">
            <a:noFill/>
            <a:miter lim="800000"/>
            <a:headEnd/>
            <a:tailEnd/>
          </a:ln>
        </p:spPr>
        <p:txBody>
          <a:bodyPr>
            <a:spAutoFit/>
          </a:bodyPr>
          <a:lstStyle/>
          <a:p>
            <a:pPr algn="ctr">
              <a:spcBef>
                <a:spcPct val="50000"/>
              </a:spcBef>
            </a:pPr>
            <a:r>
              <a:rPr lang="en-GB" sz="2000" b="1">
                <a:solidFill>
                  <a:srgbClr val="8E4700"/>
                </a:solidFill>
                <a:cs typeface="Arial" charset="0"/>
              </a:rPr>
              <a:t>PAPP-A</a:t>
            </a:r>
            <a:r>
              <a:rPr lang="en-GB" sz="1800" b="1">
                <a:solidFill>
                  <a:srgbClr val="8E4700"/>
                </a:solidFill>
                <a:cs typeface="Arial" charset="0"/>
              </a:rPr>
              <a:t> (700K)</a:t>
            </a:r>
          </a:p>
        </p:txBody>
      </p:sp>
      <p:sp>
        <p:nvSpPr>
          <p:cNvPr id="22533" name="Text Box 6"/>
          <p:cNvSpPr txBox="1">
            <a:spLocks noChangeArrowheads="1"/>
          </p:cNvSpPr>
          <p:nvPr/>
        </p:nvSpPr>
        <p:spPr bwMode="auto">
          <a:xfrm>
            <a:off x="4067175" y="5334000"/>
            <a:ext cx="1223963" cy="671513"/>
          </a:xfrm>
          <a:prstGeom prst="rect">
            <a:avLst/>
          </a:prstGeom>
          <a:noFill/>
          <a:ln w="9525">
            <a:noFill/>
            <a:miter lim="800000"/>
            <a:headEnd/>
            <a:tailEnd/>
          </a:ln>
        </p:spPr>
        <p:txBody>
          <a:bodyPr>
            <a:spAutoFit/>
          </a:bodyPr>
          <a:lstStyle/>
          <a:p>
            <a:pPr algn="ctr">
              <a:spcBef>
                <a:spcPct val="50000"/>
              </a:spcBef>
            </a:pPr>
            <a:r>
              <a:rPr lang="en-GB" sz="2000" b="1">
                <a:solidFill>
                  <a:srgbClr val="FF0000"/>
                </a:solidFill>
                <a:cs typeface="Arial" charset="0"/>
              </a:rPr>
              <a:t>AFP</a:t>
            </a:r>
            <a:r>
              <a:rPr lang="en-GB" sz="1800" b="1">
                <a:solidFill>
                  <a:srgbClr val="FF0000"/>
                </a:solidFill>
                <a:cs typeface="Arial" charset="0"/>
              </a:rPr>
              <a:t> (70K)</a:t>
            </a:r>
          </a:p>
        </p:txBody>
      </p:sp>
      <p:sp>
        <p:nvSpPr>
          <p:cNvPr id="22534" name="Text Box 7"/>
          <p:cNvSpPr txBox="1">
            <a:spLocks noChangeArrowheads="1"/>
          </p:cNvSpPr>
          <p:nvPr/>
        </p:nvSpPr>
        <p:spPr bwMode="auto">
          <a:xfrm>
            <a:off x="2555875" y="5957888"/>
            <a:ext cx="1223963" cy="671512"/>
          </a:xfrm>
          <a:prstGeom prst="rect">
            <a:avLst/>
          </a:prstGeom>
          <a:noFill/>
          <a:ln w="9525">
            <a:noFill/>
            <a:miter lim="800000"/>
            <a:headEnd/>
            <a:tailEnd/>
          </a:ln>
        </p:spPr>
        <p:txBody>
          <a:bodyPr>
            <a:spAutoFit/>
          </a:bodyPr>
          <a:lstStyle/>
          <a:p>
            <a:pPr algn="ctr">
              <a:spcBef>
                <a:spcPct val="50000"/>
              </a:spcBef>
            </a:pPr>
            <a:r>
              <a:rPr lang="en-GB" sz="2000" b="1">
                <a:solidFill>
                  <a:schemeClr val="accent2"/>
                </a:solidFill>
                <a:cs typeface="Arial" charset="0"/>
              </a:rPr>
              <a:t>hCG</a:t>
            </a:r>
            <a:r>
              <a:rPr lang="en-GB" sz="1800" b="1">
                <a:solidFill>
                  <a:schemeClr val="accent2"/>
                </a:solidFill>
                <a:cs typeface="Arial" charset="0"/>
              </a:rPr>
              <a:t> (40K)</a:t>
            </a:r>
          </a:p>
        </p:txBody>
      </p:sp>
      <p:sp>
        <p:nvSpPr>
          <p:cNvPr id="22535" name="Text Box 8"/>
          <p:cNvSpPr txBox="1">
            <a:spLocks noChangeArrowheads="1"/>
          </p:cNvSpPr>
          <p:nvPr/>
        </p:nvSpPr>
        <p:spPr bwMode="auto">
          <a:xfrm>
            <a:off x="985838" y="6172200"/>
            <a:ext cx="1223962" cy="701675"/>
          </a:xfrm>
          <a:prstGeom prst="rect">
            <a:avLst/>
          </a:prstGeom>
          <a:noFill/>
          <a:ln w="9525">
            <a:noFill/>
            <a:miter lim="800000"/>
            <a:headEnd/>
            <a:tailEnd/>
          </a:ln>
        </p:spPr>
        <p:txBody>
          <a:bodyPr>
            <a:spAutoFit/>
          </a:bodyPr>
          <a:lstStyle/>
          <a:p>
            <a:pPr algn="ctr">
              <a:spcBef>
                <a:spcPct val="50000"/>
              </a:spcBef>
            </a:pPr>
            <a:r>
              <a:rPr lang="en-GB" sz="2000" b="1">
                <a:solidFill>
                  <a:srgbClr val="006000"/>
                </a:solidFill>
                <a:cs typeface="Arial" charset="0"/>
              </a:rPr>
              <a:t>inhibin-A</a:t>
            </a:r>
            <a:r>
              <a:rPr lang="en-GB" sz="1800" b="1">
                <a:solidFill>
                  <a:srgbClr val="006000"/>
                </a:solidFill>
                <a:cs typeface="Arial" charset="0"/>
              </a:rPr>
              <a:t> (30K)</a:t>
            </a:r>
          </a:p>
        </p:txBody>
      </p:sp>
      <p:sp>
        <p:nvSpPr>
          <p:cNvPr id="22536" name="Text Box 9"/>
          <p:cNvSpPr txBox="1">
            <a:spLocks noChangeArrowheads="1"/>
          </p:cNvSpPr>
          <p:nvPr/>
        </p:nvSpPr>
        <p:spPr bwMode="auto">
          <a:xfrm>
            <a:off x="0" y="6172200"/>
            <a:ext cx="935038" cy="671513"/>
          </a:xfrm>
          <a:prstGeom prst="rect">
            <a:avLst/>
          </a:prstGeom>
          <a:noFill/>
          <a:ln w="9525">
            <a:noFill/>
            <a:miter lim="800000"/>
            <a:headEnd/>
            <a:tailEnd/>
          </a:ln>
        </p:spPr>
        <p:txBody>
          <a:bodyPr>
            <a:spAutoFit/>
          </a:bodyPr>
          <a:lstStyle/>
          <a:p>
            <a:pPr algn="ctr">
              <a:spcBef>
                <a:spcPct val="50000"/>
              </a:spcBef>
            </a:pPr>
            <a:r>
              <a:rPr lang="en-GB" sz="2000" b="1">
                <a:solidFill>
                  <a:srgbClr val="292929"/>
                </a:solidFill>
                <a:cs typeface="Arial" charset="0"/>
              </a:rPr>
              <a:t>uE3</a:t>
            </a:r>
            <a:r>
              <a:rPr lang="en-GB" sz="1800" b="1">
                <a:solidFill>
                  <a:srgbClr val="292929"/>
                </a:solidFill>
                <a:cs typeface="Arial" charset="0"/>
              </a:rPr>
              <a:t>  (0.3K)</a:t>
            </a:r>
          </a:p>
        </p:txBody>
      </p:sp>
      <p:sp>
        <p:nvSpPr>
          <p:cNvPr id="22537" name="Oval 10"/>
          <p:cNvSpPr>
            <a:spLocks noChangeArrowheads="1"/>
          </p:cNvSpPr>
          <p:nvPr/>
        </p:nvSpPr>
        <p:spPr bwMode="auto">
          <a:xfrm>
            <a:off x="323850" y="5486400"/>
            <a:ext cx="288925" cy="287338"/>
          </a:xfrm>
          <a:prstGeom prst="ellipse">
            <a:avLst/>
          </a:prstGeom>
          <a:gradFill rotWithShape="1">
            <a:gsLst>
              <a:gs pos="0">
                <a:srgbClr val="454545"/>
              </a:gs>
              <a:gs pos="100000">
                <a:srgbClr val="969696"/>
              </a:gs>
            </a:gsLst>
            <a:lin ang="18900000" scaled="1"/>
          </a:gradFill>
          <a:ln w="9525">
            <a:solidFill>
              <a:schemeClr val="tx1"/>
            </a:solidFill>
            <a:round/>
            <a:headEnd/>
            <a:tailEnd/>
          </a:ln>
        </p:spPr>
        <p:txBody>
          <a:bodyPr wrap="none" anchor="ctr"/>
          <a:lstStyle/>
          <a:p>
            <a:pPr algn="ctr"/>
            <a:endParaRPr lang="en-US" sz="1800">
              <a:solidFill>
                <a:schemeClr val="bg2"/>
              </a:solidFill>
              <a:cs typeface="Arial" charset="0"/>
            </a:endParaRPr>
          </a:p>
        </p:txBody>
      </p:sp>
      <p:sp>
        <p:nvSpPr>
          <p:cNvPr id="22538" name="Oval 12"/>
          <p:cNvSpPr>
            <a:spLocks noChangeArrowheads="1"/>
          </p:cNvSpPr>
          <p:nvPr/>
        </p:nvSpPr>
        <p:spPr bwMode="auto">
          <a:xfrm>
            <a:off x="5292725" y="908050"/>
            <a:ext cx="3743325" cy="3716338"/>
          </a:xfrm>
          <a:prstGeom prst="ellipse">
            <a:avLst/>
          </a:prstGeom>
          <a:gradFill rotWithShape="1">
            <a:gsLst>
              <a:gs pos="0">
                <a:srgbClr val="764718"/>
              </a:gs>
              <a:gs pos="100000">
                <a:srgbClr val="FF9933"/>
              </a:gs>
            </a:gsLst>
            <a:lin ang="18900000" scaled="1"/>
          </a:gradFill>
          <a:ln w="9525">
            <a:solidFill>
              <a:schemeClr val="tx1"/>
            </a:solidFill>
            <a:round/>
            <a:headEnd/>
            <a:tailEnd/>
          </a:ln>
        </p:spPr>
        <p:txBody>
          <a:bodyPr wrap="none" anchor="ctr"/>
          <a:lstStyle/>
          <a:p>
            <a:pPr algn="ctr"/>
            <a:endParaRPr lang="en-US"/>
          </a:p>
        </p:txBody>
      </p:sp>
      <p:sp>
        <p:nvSpPr>
          <p:cNvPr id="22539" name="Rectangle 13"/>
          <p:cNvSpPr>
            <a:spLocks noGrp="1" noChangeArrowheads="1"/>
          </p:cNvSpPr>
          <p:nvPr>
            <p:ph type="title"/>
          </p:nvPr>
        </p:nvSpPr>
        <p:spPr bwMode="auto">
          <a:xfrm>
            <a:off x="1066800" y="128588"/>
            <a:ext cx="7086600" cy="633412"/>
          </a:xfrm>
          <a:solidFill>
            <a:schemeClr val="bg1"/>
          </a:solidFill>
          <a:ln>
            <a:solidFill>
              <a:srgbClr val="003366"/>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smtClean="0">
                <a:solidFill>
                  <a:srgbClr val="003366"/>
                </a:solidFill>
              </a:rPr>
              <a:t>Molecular weights of the markers</a:t>
            </a:r>
          </a:p>
        </p:txBody>
      </p:sp>
      <p:graphicFrame>
        <p:nvGraphicFramePr>
          <p:cNvPr id="919603" name="Group 51"/>
          <p:cNvGraphicFramePr>
            <a:graphicFrameLocks noGrp="1"/>
          </p:cNvGraphicFramePr>
          <p:nvPr>
            <p:ph idx="1"/>
          </p:nvPr>
        </p:nvGraphicFramePr>
        <p:xfrm>
          <a:off x="174625" y="955675"/>
          <a:ext cx="3635375" cy="2776793"/>
        </p:xfrm>
        <a:graphic>
          <a:graphicData uri="http://schemas.openxmlformats.org/drawingml/2006/table">
            <a:tbl>
              <a:tblPr/>
              <a:tblGrid>
                <a:gridCol w="1328738"/>
                <a:gridCol w="1112837"/>
                <a:gridCol w="1193800"/>
              </a:tblGrid>
              <a:tr h="3857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rgbClr val="003366"/>
                          </a:solidFill>
                          <a:effectLst/>
                          <a:latin typeface="Arial" charset="0"/>
                        </a:rPr>
                        <a:t>marker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rgbClr val="003366"/>
                          </a:solidFill>
                          <a:effectLst/>
                          <a:latin typeface="Arial" charset="0"/>
                        </a:rPr>
                        <a:t>Mol Wt (kDa)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rgbClr val="003366"/>
                          </a:solidFill>
                          <a:effectLst/>
                          <a:latin typeface="Arial" charset="0"/>
                        </a:rPr>
                        <a:t>relative radius of sphere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uE3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inhibin-A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4.7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hCG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AFP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PAPP-A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useBgFill="1">
        <p:nvSpPr>
          <p:cNvPr id="22570" name="Rectangle 5"/>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0" descr="[the+continents.gif]"/>
          <p:cNvPicPr>
            <a:picLocks noChangeAspect="1" noChangeArrowheads="1"/>
          </p:cNvPicPr>
          <p:nvPr/>
        </p:nvPicPr>
        <p:blipFill>
          <a:blip r:embed="rId2" cstate="print"/>
          <a:srcRect/>
          <a:stretch>
            <a:fillRect/>
          </a:stretch>
        </p:blipFill>
        <p:spPr bwMode="auto">
          <a:xfrm>
            <a:off x="0" y="0"/>
            <a:ext cx="9220200" cy="6943725"/>
          </a:xfrm>
          <a:prstGeom prst="rect">
            <a:avLst/>
          </a:prstGeom>
          <a:noFill/>
          <a:ln w="9525">
            <a:noFill/>
            <a:miter lim="800000"/>
            <a:headEnd/>
            <a:tailEnd/>
          </a:ln>
        </p:spPr>
      </p:pic>
      <p:sp>
        <p:nvSpPr>
          <p:cNvPr id="5" name="Rectangle 91"/>
          <p:cNvSpPr>
            <a:spLocks noChangeArrowheads="1"/>
          </p:cNvSpPr>
          <p:nvPr/>
        </p:nvSpPr>
        <p:spPr bwMode="auto">
          <a:xfrm>
            <a:off x="4114800" y="1752600"/>
            <a:ext cx="457200" cy="457200"/>
          </a:xfrm>
          <a:prstGeom prst="rect">
            <a:avLst/>
          </a:prstGeom>
          <a:noFill/>
          <a:ln w="38100" algn="ctr">
            <a:solidFill>
              <a:srgbClr val="FF0000"/>
            </a:solidFill>
            <a:miter lim="800000"/>
            <a:headEnd/>
            <a:tailEnd/>
          </a:ln>
        </p:spPr>
        <p:txBody>
          <a:bodyPr anchor="ctr">
            <a:spAutoFit/>
          </a:bodyPr>
          <a:lstStyle/>
          <a:p>
            <a:endParaRPr lang="en-US"/>
          </a:p>
        </p:txBody>
      </p:sp>
      <p:sp>
        <p:nvSpPr>
          <p:cNvPr id="6" name="Text Box 92"/>
          <p:cNvSpPr txBox="1">
            <a:spLocks noChangeArrowheads="1"/>
          </p:cNvSpPr>
          <p:nvPr/>
        </p:nvSpPr>
        <p:spPr bwMode="auto">
          <a:xfrm>
            <a:off x="231775" y="4648200"/>
            <a:ext cx="8737600" cy="1644650"/>
          </a:xfrm>
          <a:prstGeom prst="rect">
            <a:avLst/>
          </a:prstGeom>
          <a:solidFill>
            <a:srgbClr val="FF9933"/>
          </a:solidFill>
          <a:ln w="28575" algn="ctr">
            <a:solidFill>
              <a:srgbClr val="FF0000"/>
            </a:solidFill>
            <a:miter lim="800000"/>
            <a:headEnd/>
            <a:tailEnd/>
          </a:ln>
        </p:spPr>
        <p:txBody>
          <a:bodyPr wrap="none">
            <a:spAutoFit/>
          </a:bodyPr>
          <a:lstStyle/>
          <a:p>
            <a:pPr algn="ctr"/>
            <a:r>
              <a:rPr lang="en-US" sz="4000" b="1" i="1">
                <a:solidFill>
                  <a:srgbClr val="003366"/>
                </a:solidFill>
              </a:rPr>
              <a:t>If PAPP-A is the world’s land mass,</a:t>
            </a:r>
          </a:p>
          <a:p>
            <a:pPr algn="ctr"/>
            <a:endParaRPr lang="en-US" sz="2000" b="1" i="1">
              <a:solidFill>
                <a:srgbClr val="003366"/>
              </a:solidFill>
            </a:endParaRPr>
          </a:p>
          <a:p>
            <a:pPr algn="ctr"/>
            <a:r>
              <a:rPr lang="en-US" sz="4000" b="1" i="1">
                <a:solidFill>
                  <a:srgbClr val="003366"/>
                </a:solidFill>
              </a:rPr>
              <a:t>uE3 is Great Britain.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27" name="Rectangle 6"/>
          <p:cNvSpPr>
            <a:spLocks noChangeArrowheads="1"/>
          </p:cNvSpPr>
          <p:nvPr/>
        </p:nvSpPr>
        <p:spPr bwMode="auto">
          <a:xfrm>
            <a:off x="7696200" y="5334000"/>
            <a:ext cx="1447800" cy="1524000"/>
          </a:xfrm>
          <a:prstGeom prst="rect">
            <a:avLst/>
          </a:prstGeom>
          <a:ln w="9525" algn="ctr">
            <a:noFill/>
            <a:miter lim="800000"/>
            <a:headEnd/>
            <a:tailEnd/>
          </a:ln>
        </p:spPr>
        <p:txBody>
          <a:bodyPr wrap="none" anchor="ctr">
            <a:spAutoFit/>
          </a:bodyPr>
          <a:lstStyle/>
          <a:p>
            <a:pPr algn="ctr"/>
            <a:endParaRPr lang="en-US"/>
          </a:p>
        </p:txBody>
      </p:sp>
      <p:sp>
        <p:nvSpPr>
          <p:cNvPr id="1028" name="Rectangle 2"/>
          <p:cNvSpPr>
            <a:spLocks noChangeArrowheads="1"/>
          </p:cNvSpPr>
          <p:nvPr/>
        </p:nvSpPr>
        <p:spPr bwMode="auto">
          <a:xfrm>
            <a:off x="2387600" y="152400"/>
            <a:ext cx="4851400" cy="551433"/>
          </a:xfrm>
          <a:prstGeom prst="rect">
            <a:avLst/>
          </a:prstGeom>
          <a:noFill/>
          <a:ln w="12700">
            <a:noFill/>
            <a:miter lim="800000"/>
            <a:headEnd/>
            <a:tailEnd/>
          </a:ln>
        </p:spPr>
        <p:txBody>
          <a:bodyPr lIns="90488" tIns="44450" rIns="90488" bIns="44450">
            <a:spAutoFit/>
          </a:bodyPr>
          <a:lstStyle/>
          <a:p>
            <a:pPr eaLnBrk="0" hangingPunct="0"/>
            <a:r>
              <a:rPr lang="en-US" sz="3000" i="1" dirty="0">
                <a:solidFill>
                  <a:srgbClr val="002142"/>
                </a:solidFill>
              </a:rPr>
              <a:t>alpha-fetoprotein (AFP)</a:t>
            </a:r>
          </a:p>
        </p:txBody>
      </p:sp>
      <p:sp>
        <p:nvSpPr>
          <p:cNvPr id="1029" name="Rectangle 3"/>
          <p:cNvSpPr>
            <a:spLocks noChangeArrowheads="1"/>
          </p:cNvSpPr>
          <p:nvPr/>
        </p:nvSpPr>
        <p:spPr bwMode="auto">
          <a:xfrm>
            <a:off x="533400" y="1098279"/>
            <a:ext cx="8229600" cy="4755854"/>
          </a:xfrm>
          <a:prstGeom prst="rect">
            <a:avLst/>
          </a:prstGeom>
          <a:noFill/>
          <a:ln w="12700">
            <a:noFill/>
            <a:miter lim="800000"/>
            <a:headEnd/>
            <a:tailEnd/>
          </a:ln>
        </p:spPr>
        <p:txBody>
          <a:bodyPr wrap="square" lIns="90488" tIns="44450" rIns="90488" bIns="44450">
            <a:spAutoFit/>
          </a:bodyPr>
          <a:lstStyle/>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a:t>a glycoprotein </a:t>
            </a:r>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a:t>structurally and functionally similar to albumin</a:t>
            </a:r>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err="1"/>
              <a:t>antigenically</a:t>
            </a:r>
            <a:r>
              <a:rPr lang="en-US" sz="2800" dirty="0"/>
              <a:t> distinct from albumin</a:t>
            </a:r>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a:t>an </a:t>
            </a:r>
            <a:r>
              <a:rPr lang="en-US" sz="2800" i="1" dirty="0"/>
              <a:t>‘</a:t>
            </a:r>
            <a:r>
              <a:rPr lang="en-US" sz="2800" i="1" dirty="0" err="1"/>
              <a:t>oncofetal</a:t>
            </a:r>
            <a:r>
              <a:rPr lang="en-US" sz="2800" i="1" dirty="0"/>
              <a:t> antigen’</a:t>
            </a:r>
            <a:endParaRPr lang="en-US" sz="2800" dirty="0"/>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a:t>produced by the yolk sac and fetal </a:t>
            </a:r>
            <a:r>
              <a:rPr lang="en-US" sz="2800" dirty="0" smtClean="0"/>
              <a:t>liver</a:t>
            </a:r>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smtClean="0"/>
              <a:t>the most abundant protein in fetal circulation</a:t>
            </a:r>
            <a:endParaRPr lang="en-US" sz="2800" dirty="0"/>
          </a:p>
          <a:p>
            <a:pPr marL="285750" indent="-285750" eaLnBrk="0" hangingPunct="0">
              <a:lnSpc>
                <a:spcPct val="110000"/>
              </a:lnSpc>
              <a:spcAft>
                <a:spcPts val="1800"/>
              </a:spcAft>
              <a:buClr>
                <a:srgbClr val="00007F"/>
              </a:buClr>
              <a:buSzPct val="100000"/>
              <a:buFontTx/>
              <a:buChar char="•"/>
              <a:tabLst>
                <a:tab pos="1714500" algn="l"/>
                <a:tab pos="4857750" algn="l"/>
                <a:tab pos="7191375" algn="l"/>
              </a:tabLst>
            </a:pPr>
            <a:r>
              <a:rPr lang="en-US" sz="2800" dirty="0"/>
              <a:t>half-life in blood approx. 7 days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n Diego Gyn Soc 062806">
  <a:themeElements>
    <a:clrScheme name="San Diego Gyn Soc 062806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San Diego Gyn Soc 0628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an Diego Gyn Soc 0628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n Diego Gyn Soc 0628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n Diego Gyn Soc 0628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n Diego Gyn Soc 0628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n Diego Gyn Soc 0628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n Diego Gyn Soc 0628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n Diego Gyn Soc 0628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n Diego Gyn Soc 062806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 Diego Gyn Soc 062806</Template>
  <TotalTime>1534</TotalTime>
  <Words>1460</Words>
  <Application>Microsoft Office PowerPoint</Application>
  <PresentationFormat>On-screen Show (4:3)</PresentationFormat>
  <Paragraphs>307</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San Diego Gyn Soc 062806</vt:lpstr>
      <vt:lpstr>Image</vt:lpstr>
      <vt:lpstr>Chart</vt:lpstr>
      <vt:lpstr>PowerPoint Presentation</vt:lpstr>
      <vt:lpstr>PowerPoint Presentation</vt:lpstr>
      <vt:lpstr>PowerPoint Presentation</vt:lpstr>
      <vt:lpstr>PowerPoint Presentation</vt:lpstr>
      <vt:lpstr>PowerPoint Presentation</vt:lpstr>
      <vt:lpstr>PowerPoint Presentation</vt:lpstr>
      <vt:lpstr>Molecular weights of the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work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jcanick</dc:creator>
  <cp:lastModifiedBy>cfhennessy</cp:lastModifiedBy>
  <cp:revision>105</cp:revision>
  <cp:lastPrinted>2013-05-15T11:49:48Z</cp:lastPrinted>
  <dcterms:created xsi:type="dcterms:W3CDTF">2007-03-18T17:14:13Z</dcterms:created>
  <dcterms:modified xsi:type="dcterms:W3CDTF">2013-05-15T11:49:55Z</dcterms:modified>
</cp:coreProperties>
</file>